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93" r:id="rId4"/>
    <p:sldId id="294" r:id="rId5"/>
    <p:sldId id="269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6"/>
  </p:normalViewPr>
  <p:slideViewPr>
    <p:cSldViewPr snapToGrid="0">
      <p:cViewPr varScale="1">
        <p:scale>
          <a:sx n="93" d="100"/>
          <a:sy n="93" d="100"/>
        </p:scale>
        <p:origin x="1248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E94259-3A80-4DB3-B37E-8FCB0015E8F2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89F47A1-B14D-44A9-BFF2-CB90C5645680}">
      <dgm:prSet phldrT="[Text]" phldr="0"/>
      <dgm:spPr/>
      <dgm:t>
        <a:bodyPr/>
        <a:lstStyle/>
        <a:p>
          <a:r>
            <a:rPr lang="en-US" dirty="0">
              <a:solidFill>
                <a:srgbClr val="283D7D"/>
              </a:solidFill>
              <a:latin typeface="Montserrat" panose="00000500000000000000" pitchFamily="2" charset="0"/>
            </a:rPr>
            <a:t>PES Scouring</a:t>
          </a:r>
          <a:endParaRPr lang="en-IN" dirty="0">
            <a:solidFill>
              <a:srgbClr val="283D7D"/>
            </a:solidFill>
            <a:latin typeface="Montserrat" panose="00000500000000000000" pitchFamily="2" charset="0"/>
          </a:endParaRPr>
        </a:p>
      </dgm:t>
    </dgm:pt>
    <dgm:pt modelId="{DF377F19-6883-4AD1-A262-BE69F5DC1198}" type="parTrans" cxnId="{ED3F9D98-BF55-4B0E-B1F1-13E953712556}">
      <dgm:prSet/>
      <dgm:spPr/>
      <dgm:t>
        <a:bodyPr/>
        <a:lstStyle/>
        <a:p>
          <a:endParaRPr lang="en-IN">
            <a:solidFill>
              <a:srgbClr val="283D7D"/>
            </a:solidFill>
            <a:latin typeface="Montserrat" panose="00000500000000000000" pitchFamily="2" charset="0"/>
          </a:endParaRPr>
        </a:p>
      </dgm:t>
    </dgm:pt>
    <dgm:pt modelId="{97B2A2EC-5240-49FA-8198-8035A846DF98}" type="sibTrans" cxnId="{ED3F9D98-BF55-4B0E-B1F1-13E953712556}">
      <dgm:prSet/>
      <dgm:spPr/>
      <dgm:t>
        <a:bodyPr/>
        <a:lstStyle/>
        <a:p>
          <a:endParaRPr lang="en-IN">
            <a:solidFill>
              <a:srgbClr val="283D7D"/>
            </a:solidFill>
            <a:latin typeface="Montserrat" panose="00000500000000000000" pitchFamily="2" charset="0"/>
          </a:endParaRPr>
        </a:p>
      </dgm:t>
    </dgm:pt>
    <dgm:pt modelId="{202F4A68-10CA-4D1E-AF76-57FF01C49E6B}">
      <dgm:prSet phldrT="[Text]" phldr="0"/>
      <dgm:spPr/>
      <dgm:t>
        <a:bodyPr/>
        <a:lstStyle/>
        <a:p>
          <a:r>
            <a:rPr lang="en-US" dirty="0">
              <a:solidFill>
                <a:srgbClr val="283D7D"/>
              </a:solidFill>
              <a:latin typeface="Montserrat" panose="00000500000000000000" pitchFamily="2" charset="0"/>
            </a:rPr>
            <a:t>PES Dyeing</a:t>
          </a:r>
          <a:endParaRPr lang="en-IN" dirty="0">
            <a:solidFill>
              <a:srgbClr val="283D7D"/>
            </a:solidFill>
            <a:latin typeface="Montserrat" panose="00000500000000000000" pitchFamily="2" charset="0"/>
          </a:endParaRPr>
        </a:p>
      </dgm:t>
    </dgm:pt>
    <dgm:pt modelId="{3ABB8FE5-5254-45FA-B633-9879880E4AA6}" type="parTrans" cxnId="{E917C3C2-3A9F-4D5F-9323-43E944ED6A1A}">
      <dgm:prSet/>
      <dgm:spPr/>
      <dgm:t>
        <a:bodyPr/>
        <a:lstStyle/>
        <a:p>
          <a:endParaRPr lang="en-IN">
            <a:solidFill>
              <a:srgbClr val="283D7D"/>
            </a:solidFill>
            <a:latin typeface="Montserrat" panose="00000500000000000000" pitchFamily="2" charset="0"/>
          </a:endParaRPr>
        </a:p>
      </dgm:t>
    </dgm:pt>
    <dgm:pt modelId="{FE7B3089-4547-4A23-BAC3-72E37200A839}" type="sibTrans" cxnId="{E917C3C2-3A9F-4D5F-9323-43E944ED6A1A}">
      <dgm:prSet/>
      <dgm:spPr/>
      <dgm:t>
        <a:bodyPr/>
        <a:lstStyle/>
        <a:p>
          <a:endParaRPr lang="en-IN">
            <a:solidFill>
              <a:srgbClr val="283D7D"/>
            </a:solidFill>
            <a:latin typeface="Montserrat" panose="00000500000000000000" pitchFamily="2" charset="0"/>
          </a:endParaRPr>
        </a:p>
      </dgm:t>
    </dgm:pt>
    <dgm:pt modelId="{574F926B-53BE-460B-AA8A-CE3E096EE269}">
      <dgm:prSet phldrT="[Text]" phldr="0"/>
      <dgm:spPr/>
      <dgm:t>
        <a:bodyPr/>
        <a:lstStyle/>
        <a:p>
          <a:r>
            <a:rPr lang="en-US" dirty="0">
              <a:solidFill>
                <a:srgbClr val="283D7D"/>
              </a:solidFill>
              <a:latin typeface="Montserrat" panose="00000500000000000000" pitchFamily="2" charset="0"/>
            </a:rPr>
            <a:t>Combined Soaping</a:t>
          </a:r>
          <a:endParaRPr lang="en-IN" dirty="0">
            <a:solidFill>
              <a:srgbClr val="283D7D"/>
            </a:solidFill>
            <a:latin typeface="Montserrat" panose="00000500000000000000" pitchFamily="2" charset="0"/>
          </a:endParaRPr>
        </a:p>
      </dgm:t>
    </dgm:pt>
    <dgm:pt modelId="{6C12AC32-293B-4C07-801F-3764D49708CD}" type="parTrans" cxnId="{C0EB61B0-6CD7-4AC1-8F46-7687B187BF53}">
      <dgm:prSet/>
      <dgm:spPr/>
      <dgm:t>
        <a:bodyPr/>
        <a:lstStyle/>
        <a:p>
          <a:endParaRPr lang="en-IN">
            <a:solidFill>
              <a:srgbClr val="283D7D"/>
            </a:solidFill>
            <a:latin typeface="Montserrat" panose="00000500000000000000" pitchFamily="2" charset="0"/>
          </a:endParaRPr>
        </a:p>
      </dgm:t>
    </dgm:pt>
    <dgm:pt modelId="{69910F8E-BD7B-4BCE-B84B-57C64C66186D}" type="sibTrans" cxnId="{C0EB61B0-6CD7-4AC1-8F46-7687B187BF53}">
      <dgm:prSet/>
      <dgm:spPr/>
      <dgm:t>
        <a:bodyPr/>
        <a:lstStyle/>
        <a:p>
          <a:endParaRPr lang="en-IN">
            <a:solidFill>
              <a:srgbClr val="283D7D"/>
            </a:solidFill>
            <a:latin typeface="Montserrat" panose="00000500000000000000" pitchFamily="2" charset="0"/>
          </a:endParaRPr>
        </a:p>
      </dgm:t>
    </dgm:pt>
    <dgm:pt modelId="{F13D17E3-771C-4A8A-8D03-EDA285E77F8E}">
      <dgm:prSet/>
      <dgm:spPr/>
      <dgm:t>
        <a:bodyPr/>
        <a:lstStyle/>
        <a:p>
          <a:r>
            <a:rPr lang="en-US" dirty="0">
              <a:solidFill>
                <a:srgbClr val="283D7D"/>
              </a:solidFill>
              <a:latin typeface="Montserrat" panose="00000500000000000000" pitchFamily="2" charset="0"/>
            </a:rPr>
            <a:t>Cotton Bleaching</a:t>
          </a:r>
          <a:endParaRPr lang="en-IN" dirty="0">
            <a:solidFill>
              <a:srgbClr val="283D7D"/>
            </a:solidFill>
            <a:latin typeface="Montserrat" panose="00000500000000000000" pitchFamily="2" charset="0"/>
          </a:endParaRPr>
        </a:p>
      </dgm:t>
    </dgm:pt>
    <dgm:pt modelId="{935A8DFF-3C37-40AD-B0B3-F39B90430A42}" type="parTrans" cxnId="{EE7202FF-E98F-48C4-99D7-3012BC6529C4}">
      <dgm:prSet/>
      <dgm:spPr/>
      <dgm:t>
        <a:bodyPr/>
        <a:lstStyle/>
        <a:p>
          <a:endParaRPr lang="en-IN">
            <a:solidFill>
              <a:srgbClr val="283D7D"/>
            </a:solidFill>
            <a:latin typeface="Montserrat" panose="00000500000000000000" pitchFamily="2" charset="0"/>
          </a:endParaRPr>
        </a:p>
      </dgm:t>
    </dgm:pt>
    <dgm:pt modelId="{41795FF3-E1E6-495E-ACD4-3CC0A797EC5D}" type="sibTrans" cxnId="{EE7202FF-E98F-48C4-99D7-3012BC6529C4}">
      <dgm:prSet/>
      <dgm:spPr/>
      <dgm:t>
        <a:bodyPr/>
        <a:lstStyle/>
        <a:p>
          <a:endParaRPr lang="en-IN">
            <a:solidFill>
              <a:srgbClr val="283D7D"/>
            </a:solidFill>
            <a:latin typeface="Montserrat" panose="00000500000000000000" pitchFamily="2" charset="0"/>
          </a:endParaRPr>
        </a:p>
      </dgm:t>
    </dgm:pt>
    <dgm:pt modelId="{8EF850BB-526D-4142-8C3B-EA107F2F871E}" type="pres">
      <dgm:prSet presAssocID="{0FE94259-3A80-4DB3-B37E-8FCB0015E8F2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14D181B-0954-41E8-B988-A1B8EA355BCA}" type="pres">
      <dgm:prSet presAssocID="{574F926B-53BE-460B-AA8A-CE3E096EE269}" presName="Accent4" presStyleCnt="0"/>
      <dgm:spPr/>
    </dgm:pt>
    <dgm:pt modelId="{E1FF0584-5D7F-47E2-A27C-5A6BEED79DED}" type="pres">
      <dgm:prSet presAssocID="{574F926B-53BE-460B-AA8A-CE3E096EE269}" presName="Accent" presStyleLbl="node1" presStyleIdx="0" presStyleCnt="4"/>
      <dgm:spPr>
        <a:solidFill>
          <a:srgbClr val="376CDD"/>
        </a:solidFill>
      </dgm:spPr>
    </dgm:pt>
    <dgm:pt modelId="{7F8219B0-802A-41B2-9AE5-B47CFA0080A5}" type="pres">
      <dgm:prSet presAssocID="{574F926B-53BE-460B-AA8A-CE3E096EE269}" presName="ParentBackground4" presStyleCnt="0"/>
      <dgm:spPr/>
    </dgm:pt>
    <dgm:pt modelId="{9AF9BD1E-26D3-4A1A-BDCC-E5FC0DBC2A84}" type="pres">
      <dgm:prSet presAssocID="{574F926B-53BE-460B-AA8A-CE3E096EE269}" presName="ParentBackground" presStyleLbl="fgAcc1" presStyleIdx="0" presStyleCnt="4"/>
      <dgm:spPr/>
    </dgm:pt>
    <dgm:pt modelId="{F7E83310-3E62-4ED2-94F9-9086EC3648E2}" type="pres">
      <dgm:prSet presAssocID="{574F926B-53BE-460B-AA8A-CE3E096EE269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7FC3730-07DF-4360-88E8-42E89B0E0719}" type="pres">
      <dgm:prSet presAssocID="{202F4A68-10CA-4D1E-AF76-57FF01C49E6B}" presName="Accent3" presStyleCnt="0"/>
      <dgm:spPr/>
    </dgm:pt>
    <dgm:pt modelId="{D5ADF526-E4D5-472F-B093-3961470623B0}" type="pres">
      <dgm:prSet presAssocID="{202F4A68-10CA-4D1E-AF76-57FF01C49E6B}" presName="Accent" presStyleLbl="node1" presStyleIdx="1" presStyleCnt="4"/>
      <dgm:spPr>
        <a:solidFill>
          <a:srgbClr val="376CDD"/>
        </a:solidFill>
      </dgm:spPr>
    </dgm:pt>
    <dgm:pt modelId="{BC290649-AF8B-48FA-A5E0-0CC6919FEC3F}" type="pres">
      <dgm:prSet presAssocID="{202F4A68-10CA-4D1E-AF76-57FF01C49E6B}" presName="ParentBackground3" presStyleCnt="0"/>
      <dgm:spPr/>
    </dgm:pt>
    <dgm:pt modelId="{72A7A260-BA00-470F-987C-CDB8B5E363C5}" type="pres">
      <dgm:prSet presAssocID="{202F4A68-10CA-4D1E-AF76-57FF01C49E6B}" presName="ParentBackground" presStyleLbl="fgAcc1" presStyleIdx="1" presStyleCnt="4"/>
      <dgm:spPr/>
    </dgm:pt>
    <dgm:pt modelId="{41B81BED-9FF4-41F3-B931-E588231A8032}" type="pres">
      <dgm:prSet presAssocID="{202F4A68-10CA-4D1E-AF76-57FF01C49E6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8DECD78-AFDB-4520-A4D1-A03D9B447208}" type="pres">
      <dgm:prSet presAssocID="{F13D17E3-771C-4A8A-8D03-EDA285E77F8E}" presName="Accent2" presStyleCnt="0"/>
      <dgm:spPr/>
    </dgm:pt>
    <dgm:pt modelId="{8B26CEE1-D5D7-407A-BE5A-611DE477FDEE}" type="pres">
      <dgm:prSet presAssocID="{F13D17E3-771C-4A8A-8D03-EDA285E77F8E}" presName="Accent" presStyleLbl="node1" presStyleIdx="2" presStyleCnt="4"/>
      <dgm:spPr>
        <a:solidFill>
          <a:srgbClr val="376CDD"/>
        </a:solidFill>
      </dgm:spPr>
    </dgm:pt>
    <dgm:pt modelId="{40C87929-695B-4ABD-B439-0D50895078EF}" type="pres">
      <dgm:prSet presAssocID="{F13D17E3-771C-4A8A-8D03-EDA285E77F8E}" presName="ParentBackground2" presStyleCnt="0"/>
      <dgm:spPr/>
    </dgm:pt>
    <dgm:pt modelId="{D2B2BE04-FEED-457E-AE5A-0276B7075BEF}" type="pres">
      <dgm:prSet presAssocID="{F13D17E3-771C-4A8A-8D03-EDA285E77F8E}" presName="ParentBackground" presStyleLbl="fgAcc1" presStyleIdx="2" presStyleCnt="4"/>
      <dgm:spPr/>
    </dgm:pt>
    <dgm:pt modelId="{34D93D7C-74E8-4583-ACD0-EF0E8B843BC9}" type="pres">
      <dgm:prSet presAssocID="{F13D17E3-771C-4A8A-8D03-EDA285E77F8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3EBB270-0836-403A-BF42-F8201B06F6B8}" type="pres">
      <dgm:prSet presAssocID="{E89F47A1-B14D-44A9-BFF2-CB90C5645680}" presName="Accent1" presStyleCnt="0"/>
      <dgm:spPr/>
    </dgm:pt>
    <dgm:pt modelId="{07C79B57-E139-4CD9-9257-5CC9E00AED11}" type="pres">
      <dgm:prSet presAssocID="{E89F47A1-B14D-44A9-BFF2-CB90C5645680}" presName="Accent" presStyleLbl="node1" presStyleIdx="3" presStyleCnt="4"/>
      <dgm:spPr>
        <a:solidFill>
          <a:srgbClr val="376CDD"/>
        </a:solidFill>
      </dgm:spPr>
    </dgm:pt>
    <dgm:pt modelId="{96FFE846-6A3B-4A40-913A-C8324D6FAC5D}" type="pres">
      <dgm:prSet presAssocID="{E89F47A1-B14D-44A9-BFF2-CB90C5645680}" presName="ParentBackground1" presStyleCnt="0"/>
      <dgm:spPr/>
    </dgm:pt>
    <dgm:pt modelId="{78FF81FA-7AA5-486C-A30C-C5FF2CDA7354}" type="pres">
      <dgm:prSet presAssocID="{E89F47A1-B14D-44A9-BFF2-CB90C5645680}" presName="ParentBackground" presStyleLbl="fgAcc1" presStyleIdx="3" presStyleCnt="4"/>
      <dgm:spPr/>
    </dgm:pt>
    <dgm:pt modelId="{B77CA150-BB17-4CE1-BD64-54506D2D9BE4}" type="pres">
      <dgm:prSet presAssocID="{E89F47A1-B14D-44A9-BFF2-CB90C564568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4380E923-BEFA-41B8-8B58-890295AE0676}" type="presOf" srcId="{574F926B-53BE-460B-AA8A-CE3E096EE269}" destId="{F7E83310-3E62-4ED2-94F9-9086EC3648E2}" srcOrd="1" destOrd="0" presId="urn:microsoft.com/office/officeart/2011/layout/CircleProcess"/>
    <dgm:cxn modelId="{7750C326-7366-4C71-9808-AF099A80CAA7}" type="presOf" srcId="{574F926B-53BE-460B-AA8A-CE3E096EE269}" destId="{9AF9BD1E-26D3-4A1A-BDCC-E5FC0DBC2A84}" srcOrd="0" destOrd="0" presId="urn:microsoft.com/office/officeart/2011/layout/CircleProcess"/>
    <dgm:cxn modelId="{9413342A-2399-4E89-B906-73918D81CAF1}" type="presOf" srcId="{F13D17E3-771C-4A8A-8D03-EDA285E77F8E}" destId="{D2B2BE04-FEED-457E-AE5A-0276B7075BEF}" srcOrd="0" destOrd="0" presId="urn:microsoft.com/office/officeart/2011/layout/CircleProcess"/>
    <dgm:cxn modelId="{AE113C31-84C0-4F12-B9BB-8B1A126217FE}" type="presOf" srcId="{E89F47A1-B14D-44A9-BFF2-CB90C5645680}" destId="{78FF81FA-7AA5-486C-A30C-C5FF2CDA7354}" srcOrd="0" destOrd="0" presId="urn:microsoft.com/office/officeart/2011/layout/CircleProcess"/>
    <dgm:cxn modelId="{391DA633-7B95-4C19-9566-17ADEAD1F88E}" type="presOf" srcId="{F13D17E3-771C-4A8A-8D03-EDA285E77F8E}" destId="{34D93D7C-74E8-4583-ACD0-EF0E8B843BC9}" srcOrd="1" destOrd="0" presId="urn:microsoft.com/office/officeart/2011/layout/CircleProcess"/>
    <dgm:cxn modelId="{F20B9834-CED7-4C23-A5E2-E45D245D605D}" type="presOf" srcId="{202F4A68-10CA-4D1E-AF76-57FF01C49E6B}" destId="{41B81BED-9FF4-41F3-B931-E588231A8032}" srcOrd="1" destOrd="0" presId="urn:microsoft.com/office/officeart/2011/layout/CircleProcess"/>
    <dgm:cxn modelId="{ED3F9D98-BF55-4B0E-B1F1-13E953712556}" srcId="{0FE94259-3A80-4DB3-B37E-8FCB0015E8F2}" destId="{E89F47A1-B14D-44A9-BFF2-CB90C5645680}" srcOrd="0" destOrd="0" parTransId="{DF377F19-6883-4AD1-A262-BE69F5DC1198}" sibTransId="{97B2A2EC-5240-49FA-8198-8035A846DF98}"/>
    <dgm:cxn modelId="{E633B3AB-5909-4FCF-AC81-BA21C1B3AED1}" type="presOf" srcId="{E89F47A1-B14D-44A9-BFF2-CB90C5645680}" destId="{B77CA150-BB17-4CE1-BD64-54506D2D9BE4}" srcOrd="1" destOrd="0" presId="urn:microsoft.com/office/officeart/2011/layout/CircleProcess"/>
    <dgm:cxn modelId="{C0EB61B0-6CD7-4AC1-8F46-7687B187BF53}" srcId="{0FE94259-3A80-4DB3-B37E-8FCB0015E8F2}" destId="{574F926B-53BE-460B-AA8A-CE3E096EE269}" srcOrd="3" destOrd="0" parTransId="{6C12AC32-293B-4C07-801F-3764D49708CD}" sibTransId="{69910F8E-BD7B-4BCE-B84B-57C64C66186D}"/>
    <dgm:cxn modelId="{E917C3C2-3A9F-4D5F-9323-43E944ED6A1A}" srcId="{0FE94259-3A80-4DB3-B37E-8FCB0015E8F2}" destId="{202F4A68-10CA-4D1E-AF76-57FF01C49E6B}" srcOrd="2" destOrd="0" parTransId="{3ABB8FE5-5254-45FA-B633-9879880E4AA6}" sibTransId="{FE7B3089-4547-4A23-BAC3-72E37200A839}"/>
    <dgm:cxn modelId="{6E12CEF1-D321-4671-84E3-86BCB1DFB772}" type="presOf" srcId="{202F4A68-10CA-4D1E-AF76-57FF01C49E6B}" destId="{72A7A260-BA00-470F-987C-CDB8B5E363C5}" srcOrd="0" destOrd="0" presId="urn:microsoft.com/office/officeart/2011/layout/CircleProcess"/>
    <dgm:cxn modelId="{04F3C9FC-7E68-41A6-B51D-68AEC9A39201}" type="presOf" srcId="{0FE94259-3A80-4DB3-B37E-8FCB0015E8F2}" destId="{8EF850BB-526D-4142-8C3B-EA107F2F871E}" srcOrd="0" destOrd="0" presId="urn:microsoft.com/office/officeart/2011/layout/CircleProcess"/>
    <dgm:cxn modelId="{EE7202FF-E98F-48C4-99D7-3012BC6529C4}" srcId="{0FE94259-3A80-4DB3-B37E-8FCB0015E8F2}" destId="{F13D17E3-771C-4A8A-8D03-EDA285E77F8E}" srcOrd="1" destOrd="0" parTransId="{935A8DFF-3C37-40AD-B0B3-F39B90430A42}" sibTransId="{41795FF3-E1E6-495E-ACD4-3CC0A797EC5D}"/>
    <dgm:cxn modelId="{3605C2B0-568F-4DC8-A822-939BF6535751}" type="presParOf" srcId="{8EF850BB-526D-4142-8C3B-EA107F2F871E}" destId="{F14D181B-0954-41E8-B988-A1B8EA355BCA}" srcOrd="0" destOrd="0" presId="urn:microsoft.com/office/officeart/2011/layout/CircleProcess"/>
    <dgm:cxn modelId="{C191998B-EADC-4F77-A5C8-4A964FB4B2B8}" type="presParOf" srcId="{F14D181B-0954-41E8-B988-A1B8EA355BCA}" destId="{E1FF0584-5D7F-47E2-A27C-5A6BEED79DED}" srcOrd="0" destOrd="0" presId="urn:microsoft.com/office/officeart/2011/layout/CircleProcess"/>
    <dgm:cxn modelId="{8B778622-607A-407A-8FE0-78724A5E54D1}" type="presParOf" srcId="{8EF850BB-526D-4142-8C3B-EA107F2F871E}" destId="{7F8219B0-802A-41B2-9AE5-B47CFA0080A5}" srcOrd="1" destOrd="0" presId="urn:microsoft.com/office/officeart/2011/layout/CircleProcess"/>
    <dgm:cxn modelId="{A1C5D82F-EAEA-47D6-A9F7-8E3C65D5BAC2}" type="presParOf" srcId="{7F8219B0-802A-41B2-9AE5-B47CFA0080A5}" destId="{9AF9BD1E-26D3-4A1A-BDCC-E5FC0DBC2A84}" srcOrd="0" destOrd="0" presId="urn:microsoft.com/office/officeart/2011/layout/CircleProcess"/>
    <dgm:cxn modelId="{8E48288E-C145-4F13-B730-6458350898E3}" type="presParOf" srcId="{8EF850BB-526D-4142-8C3B-EA107F2F871E}" destId="{F7E83310-3E62-4ED2-94F9-9086EC3648E2}" srcOrd="2" destOrd="0" presId="urn:microsoft.com/office/officeart/2011/layout/CircleProcess"/>
    <dgm:cxn modelId="{B80EFEBD-36C2-4CEE-AECF-FB41D1E21D7E}" type="presParOf" srcId="{8EF850BB-526D-4142-8C3B-EA107F2F871E}" destId="{27FC3730-07DF-4360-88E8-42E89B0E0719}" srcOrd="3" destOrd="0" presId="urn:microsoft.com/office/officeart/2011/layout/CircleProcess"/>
    <dgm:cxn modelId="{465B29A7-30FC-41CC-A4E9-ABF9B43F4CB4}" type="presParOf" srcId="{27FC3730-07DF-4360-88E8-42E89B0E0719}" destId="{D5ADF526-E4D5-472F-B093-3961470623B0}" srcOrd="0" destOrd="0" presId="urn:microsoft.com/office/officeart/2011/layout/CircleProcess"/>
    <dgm:cxn modelId="{E6BD656A-352B-4A15-A429-A027ED75C8FA}" type="presParOf" srcId="{8EF850BB-526D-4142-8C3B-EA107F2F871E}" destId="{BC290649-AF8B-48FA-A5E0-0CC6919FEC3F}" srcOrd="4" destOrd="0" presId="urn:microsoft.com/office/officeart/2011/layout/CircleProcess"/>
    <dgm:cxn modelId="{7611F101-A873-4ACD-898D-E50965982872}" type="presParOf" srcId="{BC290649-AF8B-48FA-A5E0-0CC6919FEC3F}" destId="{72A7A260-BA00-470F-987C-CDB8B5E363C5}" srcOrd="0" destOrd="0" presId="urn:microsoft.com/office/officeart/2011/layout/CircleProcess"/>
    <dgm:cxn modelId="{F76832D0-0C86-4D8B-B89A-2D42E7D41973}" type="presParOf" srcId="{8EF850BB-526D-4142-8C3B-EA107F2F871E}" destId="{41B81BED-9FF4-41F3-B931-E588231A8032}" srcOrd="5" destOrd="0" presId="urn:microsoft.com/office/officeart/2011/layout/CircleProcess"/>
    <dgm:cxn modelId="{A6093F25-D549-4DDF-A24E-3A42F63556B8}" type="presParOf" srcId="{8EF850BB-526D-4142-8C3B-EA107F2F871E}" destId="{28DECD78-AFDB-4520-A4D1-A03D9B447208}" srcOrd="6" destOrd="0" presId="urn:microsoft.com/office/officeart/2011/layout/CircleProcess"/>
    <dgm:cxn modelId="{BA5526AE-2E97-4E0E-93F1-D9AF35085781}" type="presParOf" srcId="{28DECD78-AFDB-4520-A4D1-A03D9B447208}" destId="{8B26CEE1-D5D7-407A-BE5A-611DE477FDEE}" srcOrd="0" destOrd="0" presId="urn:microsoft.com/office/officeart/2011/layout/CircleProcess"/>
    <dgm:cxn modelId="{8E3DB84D-5520-4D38-8E3D-44D0C2930E68}" type="presParOf" srcId="{8EF850BB-526D-4142-8C3B-EA107F2F871E}" destId="{40C87929-695B-4ABD-B439-0D50895078EF}" srcOrd="7" destOrd="0" presId="urn:microsoft.com/office/officeart/2011/layout/CircleProcess"/>
    <dgm:cxn modelId="{D3A8EF54-0016-48E0-9AA0-8ABEA60E0E26}" type="presParOf" srcId="{40C87929-695B-4ABD-B439-0D50895078EF}" destId="{D2B2BE04-FEED-457E-AE5A-0276B7075BEF}" srcOrd="0" destOrd="0" presId="urn:microsoft.com/office/officeart/2011/layout/CircleProcess"/>
    <dgm:cxn modelId="{23110C24-0CD3-4F62-B5C6-DB41F90E6FBD}" type="presParOf" srcId="{8EF850BB-526D-4142-8C3B-EA107F2F871E}" destId="{34D93D7C-74E8-4583-ACD0-EF0E8B843BC9}" srcOrd="8" destOrd="0" presId="urn:microsoft.com/office/officeart/2011/layout/CircleProcess"/>
    <dgm:cxn modelId="{1994A05F-8624-4318-9BD0-D6AFEFE7ED88}" type="presParOf" srcId="{8EF850BB-526D-4142-8C3B-EA107F2F871E}" destId="{C3EBB270-0836-403A-BF42-F8201B06F6B8}" srcOrd="9" destOrd="0" presId="urn:microsoft.com/office/officeart/2011/layout/CircleProcess"/>
    <dgm:cxn modelId="{1A8738CF-33C5-48CB-A9C2-B558B9CE483A}" type="presParOf" srcId="{C3EBB270-0836-403A-BF42-F8201B06F6B8}" destId="{07C79B57-E139-4CD9-9257-5CC9E00AED11}" srcOrd="0" destOrd="0" presId="urn:microsoft.com/office/officeart/2011/layout/CircleProcess"/>
    <dgm:cxn modelId="{30C2D9C5-6FDC-450F-861D-05C1BC9BB183}" type="presParOf" srcId="{8EF850BB-526D-4142-8C3B-EA107F2F871E}" destId="{96FFE846-6A3B-4A40-913A-C8324D6FAC5D}" srcOrd="10" destOrd="0" presId="urn:microsoft.com/office/officeart/2011/layout/CircleProcess"/>
    <dgm:cxn modelId="{2CAB0596-D861-45E4-9241-997E5B526B1E}" type="presParOf" srcId="{96FFE846-6A3B-4A40-913A-C8324D6FAC5D}" destId="{78FF81FA-7AA5-486C-A30C-C5FF2CDA7354}" srcOrd="0" destOrd="0" presId="urn:microsoft.com/office/officeart/2011/layout/CircleProcess"/>
    <dgm:cxn modelId="{0E65ABE2-9101-456B-99E9-F42EAA9DA6C3}" type="presParOf" srcId="{8EF850BB-526D-4142-8C3B-EA107F2F871E}" destId="{B77CA150-BB17-4CE1-BD64-54506D2D9BE4}" srcOrd="11" destOrd="0" presId="urn:microsoft.com/office/officeart/2011/layout/Circle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F0584-5D7F-47E2-A27C-5A6BEED79DED}">
      <dsp:nvSpPr>
        <dsp:cNvPr id="0" name=""/>
        <dsp:cNvSpPr/>
      </dsp:nvSpPr>
      <dsp:spPr>
        <a:xfrm>
          <a:off x="4899524" y="1403550"/>
          <a:ext cx="1466319" cy="1466394"/>
        </a:xfrm>
        <a:prstGeom prst="ellipse">
          <a:avLst/>
        </a:prstGeom>
        <a:solidFill>
          <a:srgbClr val="376CD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9BD1E-26D3-4A1A-BDCC-E5FC0DBC2A84}">
      <dsp:nvSpPr>
        <dsp:cNvPr id="0" name=""/>
        <dsp:cNvSpPr/>
      </dsp:nvSpPr>
      <dsp:spPr>
        <a:xfrm>
          <a:off x="4948569" y="1452438"/>
          <a:ext cx="1368858" cy="136861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283D7D"/>
              </a:solidFill>
              <a:latin typeface="Montserrat" panose="00000500000000000000" pitchFamily="2" charset="0"/>
            </a:rPr>
            <a:t>Combined Soaping</a:t>
          </a:r>
          <a:endParaRPr lang="en-IN" sz="1300" kern="1200" dirty="0">
            <a:solidFill>
              <a:srgbClr val="283D7D"/>
            </a:solidFill>
            <a:latin typeface="Montserrat" panose="00000500000000000000" pitchFamily="2" charset="0"/>
          </a:endParaRPr>
        </a:p>
      </dsp:txBody>
      <dsp:txXfrm>
        <a:off x="5144120" y="1647992"/>
        <a:ext cx="977755" cy="977510"/>
      </dsp:txXfrm>
    </dsp:sp>
    <dsp:sp modelId="{D5ADF526-E4D5-472F-B093-3961470623B0}">
      <dsp:nvSpPr>
        <dsp:cNvPr id="0" name=""/>
        <dsp:cNvSpPr/>
      </dsp:nvSpPr>
      <dsp:spPr>
        <a:xfrm rot="2700000">
          <a:off x="3377860" y="1403447"/>
          <a:ext cx="1466343" cy="1466343"/>
        </a:xfrm>
        <a:prstGeom prst="teardrop">
          <a:avLst>
            <a:gd name="adj" fmla="val 100000"/>
          </a:avLst>
        </a:prstGeom>
        <a:solidFill>
          <a:srgbClr val="376CD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7A260-BA00-470F-987C-CDB8B5E363C5}">
      <dsp:nvSpPr>
        <dsp:cNvPr id="0" name=""/>
        <dsp:cNvSpPr/>
      </dsp:nvSpPr>
      <dsp:spPr>
        <a:xfrm>
          <a:off x="3433204" y="1452438"/>
          <a:ext cx="1368858" cy="136861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283D7D"/>
              </a:solidFill>
              <a:latin typeface="Montserrat" panose="00000500000000000000" pitchFamily="2" charset="0"/>
            </a:rPr>
            <a:t>PES Dyeing</a:t>
          </a:r>
          <a:endParaRPr lang="en-IN" sz="1300" kern="1200" dirty="0">
            <a:solidFill>
              <a:srgbClr val="283D7D"/>
            </a:solidFill>
            <a:latin typeface="Montserrat" panose="00000500000000000000" pitchFamily="2" charset="0"/>
          </a:endParaRPr>
        </a:p>
      </dsp:txBody>
      <dsp:txXfrm>
        <a:off x="3628755" y="1647992"/>
        <a:ext cx="977755" cy="977510"/>
      </dsp:txXfrm>
    </dsp:sp>
    <dsp:sp modelId="{8B26CEE1-D5D7-407A-BE5A-611DE477FDEE}">
      <dsp:nvSpPr>
        <dsp:cNvPr id="0" name=""/>
        <dsp:cNvSpPr/>
      </dsp:nvSpPr>
      <dsp:spPr>
        <a:xfrm rot="2700000">
          <a:off x="1868783" y="1403447"/>
          <a:ext cx="1466343" cy="1466343"/>
        </a:xfrm>
        <a:prstGeom prst="teardrop">
          <a:avLst>
            <a:gd name="adj" fmla="val 100000"/>
          </a:avLst>
        </a:prstGeom>
        <a:solidFill>
          <a:srgbClr val="376CD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2BE04-FEED-457E-AE5A-0276B7075BEF}">
      <dsp:nvSpPr>
        <dsp:cNvPr id="0" name=""/>
        <dsp:cNvSpPr/>
      </dsp:nvSpPr>
      <dsp:spPr>
        <a:xfrm>
          <a:off x="1917840" y="1452438"/>
          <a:ext cx="1368858" cy="136861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283D7D"/>
              </a:solidFill>
              <a:latin typeface="Montserrat" panose="00000500000000000000" pitchFamily="2" charset="0"/>
            </a:rPr>
            <a:t>Cotton Bleaching</a:t>
          </a:r>
          <a:endParaRPr lang="en-IN" sz="1300" kern="1200" dirty="0">
            <a:solidFill>
              <a:srgbClr val="283D7D"/>
            </a:solidFill>
            <a:latin typeface="Montserrat" panose="00000500000000000000" pitchFamily="2" charset="0"/>
          </a:endParaRPr>
        </a:p>
      </dsp:txBody>
      <dsp:txXfrm>
        <a:off x="2113391" y="1647992"/>
        <a:ext cx="977755" cy="977510"/>
      </dsp:txXfrm>
    </dsp:sp>
    <dsp:sp modelId="{07C79B57-E139-4CD9-9257-5CC9E00AED11}">
      <dsp:nvSpPr>
        <dsp:cNvPr id="0" name=""/>
        <dsp:cNvSpPr/>
      </dsp:nvSpPr>
      <dsp:spPr>
        <a:xfrm rot="2700000">
          <a:off x="353419" y="1403447"/>
          <a:ext cx="1466343" cy="1466343"/>
        </a:xfrm>
        <a:prstGeom prst="teardrop">
          <a:avLst>
            <a:gd name="adj" fmla="val 100000"/>
          </a:avLst>
        </a:prstGeom>
        <a:solidFill>
          <a:srgbClr val="376CD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F81FA-7AA5-486C-A30C-C5FF2CDA7354}">
      <dsp:nvSpPr>
        <dsp:cNvPr id="0" name=""/>
        <dsp:cNvSpPr/>
      </dsp:nvSpPr>
      <dsp:spPr>
        <a:xfrm>
          <a:off x="402475" y="1452438"/>
          <a:ext cx="1368858" cy="136861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283D7D"/>
              </a:solidFill>
              <a:latin typeface="Montserrat" panose="00000500000000000000" pitchFamily="2" charset="0"/>
            </a:rPr>
            <a:t>PES Scouring</a:t>
          </a:r>
          <a:endParaRPr lang="en-IN" sz="1300" kern="1200" dirty="0">
            <a:solidFill>
              <a:srgbClr val="283D7D"/>
            </a:solidFill>
            <a:latin typeface="Montserrat" panose="00000500000000000000" pitchFamily="2" charset="0"/>
          </a:endParaRPr>
        </a:p>
      </dsp:txBody>
      <dsp:txXfrm>
        <a:off x="598027" y="1647992"/>
        <a:ext cx="977755" cy="977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1780D-715A-37FD-A905-136FC6777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AF2255-092E-270F-2BE4-33EE6CA30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3BF7D-CC1D-7565-6A52-E8742F3F4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29B5-7DEE-C84B-B8CB-754025650A10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68405-4DA3-F35C-F76D-FEF43691B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91311-B4A9-8FB3-F0E1-71343044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AE63-9D37-E649-8A1B-B88CF510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4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B507-84BA-1C4C-5354-6F6451117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F3039A-1E04-D5C4-2B32-23999EF36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3A9C7-9EBF-4826-5F97-1DF3B16F3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29B5-7DEE-C84B-B8CB-754025650A10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CCC00-F940-603D-919B-9A66B6694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AF705-8FB3-4A5C-36DC-E4BA6C123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AE63-9D37-E649-8A1B-B88CF510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A9BF3B-EB37-E814-282C-7F02DA915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5B6200-9C4A-7AC6-5A20-549EC78D9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D07EE-3716-A242-9A3F-592A5E983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29B5-7DEE-C84B-B8CB-754025650A10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8EDD5-9849-5C85-4542-F39DCF0B1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F3E43-744C-CC6F-F6FD-D61E9313F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AE63-9D37-E649-8A1B-B88CF510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6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2D2BD-450B-BDBE-F3B4-4EEB76B0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9FD5A-9716-5F0A-57D4-2EF3E7324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849B3-3DCD-5999-705A-E61CB9EA7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29B5-7DEE-C84B-B8CB-754025650A10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77ED7-67B8-1836-DAEF-8265679F3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2A209-E62B-85DB-8234-E1D78ECB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AE63-9D37-E649-8A1B-B88CF510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1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A6DEF-5B44-E6C8-8469-D175702F5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18D85-7D64-AE2E-6F58-77F0B3F11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B9C66-C9E9-F571-7C3B-276CD210D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29B5-7DEE-C84B-B8CB-754025650A10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0690C-42C6-DFAC-7952-9F97B9DB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27713-F3D9-B28F-65B6-391615E1A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AE63-9D37-E649-8A1B-B88CF510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6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F9CF4-4206-6CAA-6CAB-198DCD553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A2A09-3CC0-D838-EB13-E0A25B574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BE875-2F44-F6C8-B132-F767B7F15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0666D-541B-2C38-8F4B-ACA7EBB60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29B5-7DEE-C84B-B8CB-754025650A10}" type="datetimeFigureOut">
              <a:rPr lang="en-US" smtClean="0"/>
              <a:t>4/6/26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E1B83-4247-2A08-7143-00573E23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0BF83-E1FF-ED75-0378-DF8A621BE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AE63-9D37-E649-8A1B-B88CF510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4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1EB7A-0BE4-89E8-6727-C937A7EE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42C73-7B19-E18B-323B-714A4730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80995B-54B1-23F3-0715-8DECC3A99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1FD697-37AB-5E27-7C7D-D06CDA7B09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BF67F9-4A4B-2229-9DB0-D229666ECA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E5686-9A1F-6F9A-C90E-3AE8ED796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29B5-7DEE-C84B-B8CB-754025650A10}" type="datetimeFigureOut">
              <a:rPr lang="en-US" smtClean="0"/>
              <a:t>4/6/26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A28CB3-98A2-041E-BBBB-ACD85C1DC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E3EDC3-C8D2-86EF-6A54-340D74026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AE63-9D37-E649-8A1B-B88CF510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9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C72AB-9D13-1130-5A50-9B9293BBB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BF4766-EBE2-298E-EC7F-B6F2C76C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29B5-7DEE-C84B-B8CB-754025650A10}" type="datetimeFigureOut">
              <a:rPr lang="en-US" smtClean="0"/>
              <a:t>4/6/26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CB169D-260B-3D20-2CBC-77D27F9F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656BE3-E22F-E77D-B8B3-331BCC452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AE63-9D37-E649-8A1B-B88CF510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5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B2BE40-73FA-B9F3-5AD1-C3C30961E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29B5-7DEE-C84B-B8CB-754025650A10}" type="datetimeFigureOut">
              <a:rPr lang="en-US" smtClean="0"/>
              <a:t>4/6/26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E89DD7-B24E-7D21-AF51-045CD6008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07ABA-D588-8FA5-B30E-6B9691E4D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AE63-9D37-E649-8A1B-B88CF510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0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08AD3-4D3E-7073-3904-75358F89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14EE4-23E5-75CF-5EF7-01CE2F8F4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B6525-B6F7-89B1-8C79-64AC558C6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CAAB7-FDD8-9C8B-0C98-DB493A6CF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29B5-7DEE-C84B-B8CB-754025650A10}" type="datetimeFigureOut">
              <a:rPr lang="en-US" smtClean="0"/>
              <a:t>4/6/26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61DE5-485C-1021-A448-5E29E7CB6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D1743-5586-0BE4-E2B4-01F8A094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AE63-9D37-E649-8A1B-B88CF510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7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2563D-C701-87B6-C9FE-237FCDAA4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9BCAE5-697C-0E85-0AFC-318D57A022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4E496E-3181-A28C-02DD-198088C75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1255E-4A2C-F709-F577-4D70D778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29B5-7DEE-C84B-B8CB-754025650A10}" type="datetimeFigureOut">
              <a:rPr lang="en-US" smtClean="0"/>
              <a:t>4/6/26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68BAD-F727-283C-E240-EA04FB8A7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31D06C-BB34-7EDF-2698-8BC9FBB86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AE63-9D37-E649-8A1B-B88CF510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5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B065C6-1174-808A-F421-7426A5502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9F584-3684-7AEB-C07B-259A4578C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2EA06-6352-9C94-B927-490D98A065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6129B5-7DEE-C84B-B8CB-754025650A10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13D8A-6ACE-99EA-B29E-C4B2156C3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92D31-73D5-032D-938B-E9B785721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30AE63-9D37-E649-8A1B-B88CF510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4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1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6" Type="http://schemas.openxmlformats.org/officeDocument/2006/relationships/diagramQuickStyle" Target="../diagrams/quickStyl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diagramLayout" Target="../diagrams/layout1.xml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13.pn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13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33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32.svg"/><Relationship Id="rId5" Type="http://schemas.openxmlformats.org/officeDocument/2006/relationships/image" Target="../media/image27.svg"/><Relationship Id="rId10" Type="http://schemas.openxmlformats.org/officeDocument/2006/relationships/image" Target="../media/image31.svg"/><Relationship Id="rId4" Type="http://schemas.openxmlformats.org/officeDocument/2006/relationships/image" Target="../media/image26.sv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green and white circle with text&#10;&#10;AI-generated content may be incorrect.">
            <a:extLst>
              <a:ext uri="{FF2B5EF4-FFF2-40B4-BE49-F238E27FC236}">
                <a16:creationId xmlns:a16="http://schemas.microsoft.com/office/drawing/2014/main" id="{692226DE-16E4-A37E-E2A9-E7B1B4A53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153" y="89786"/>
            <a:ext cx="7772400" cy="676821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5B6B4E1-B321-D9A5-D94F-D20F28ECD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7" y="772898"/>
            <a:ext cx="7309438" cy="1939052"/>
          </a:xfrm>
          <a:noFill/>
        </p:spPr>
        <p:txBody>
          <a:bodyPr>
            <a:noAutofit/>
          </a:bodyPr>
          <a:lstStyle/>
          <a:p>
            <a:pPr algn="l"/>
            <a:br>
              <a:rPr lang="en-US" sz="2800" dirty="0">
                <a:solidFill>
                  <a:srgbClr val="1B33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900" dirty="0">
                <a:solidFill>
                  <a:srgbClr val="00994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IN" sz="3200" b="1" dirty="0">
                <a:solidFill>
                  <a:srgbClr val="1B33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Simplified &amp; Integrated </a:t>
            </a:r>
            <a:br>
              <a:rPr lang="en-IN" sz="3200" b="1" dirty="0">
                <a:solidFill>
                  <a:srgbClr val="1B33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IN" sz="3200" b="1" dirty="0">
                <a:solidFill>
                  <a:srgbClr val="1B33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IN" sz="3200" b="1" dirty="0">
                <a:solidFill>
                  <a:srgbClr val="1B33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Polyester Cotton Processing</a:t>
            </a:r>
            <a:br>
              <a:rPr lang="en-US" sz="800" dirty="0">
                <a:solidFill>
                  <a:srgbClr val="1B4020"/>
                </a:solidFill>
                <a:latin typeface="Segoe UI" panose="020B0502040204020203" pitchFamily="34" charset="0"/>
                <a:ea typeface="Montserrat"/>
                <a:cs typeface="Segoe UI" panose="020B0502040204020203" pitchFamily="34" charset="0"/>
                <a:sym typeface="Montserrat"/>
              </a:rPr>
            </a:br>
            <a:br>
              <a:rPr lang="en-US" sz="800" dirty="0">
                <a:solidFill>
                  <a:srgbClr val="1B33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800" dirty="0">
                <a:solidFill>
                  <a:srgbClr val="1B33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800" dirty="0">
                <a:solidFill>
                  <a:srgbClr val="1B33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800" dirty="0">
                <a:solidFill>
                  <a:srgbClr val="1B33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800" dirty="0">
                <a:solidFill>
                  <a:srgbClr val="1B33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800" dirty="0">
              <a:solidFill>
                <a:srgbClr val="1B33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F22232-E998-033A-364E-57E341E2B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5353" y="6492875"/>
            <a:ext cx="2743200" cy="365125"/>
          </a:xfrm>
        </p:spPr>
        <p:txBody>
          <a:bodyPr/>
          <a:lstStyle/>
          <a:p>
            <a:fld id="{8833314B-7934-984A-82FD-A06DA79BB6E8}" type="slidenum">
              <a:rPr lang="en-US" b="1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fld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625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Diagonal Corners Rounded 25">
            <a:extLst>
              <a:ext uri="{FF2B5EF4-FFF2-40B4-BE49-F238E27FC236}">
                <a16:creationId xmlns:a16="http://schemas.microsoft.com/office/drawing/2014/main" id="{BE0501D9-66CA-E1ED-1F09-07FB2DFB5440}"/>
              </a:ext>
            </a:extLst>
          </p:cNvPr>
          <p:cNvSpPr/>
          <p:nvPr/>
        </p:nvSpPr>
        <p:spPr>
          <a:xfrm>
            <a:off x="4938754" y="2476549"/>
            <a:ext cx="1622156" cy="369332"/>
          </a:xfrm>
          <a:prstGeom prst="round2DiagRect">
            <a:avLst/>
          </a:prstGeom>
          <a:solidFill>
            <a:srgbClr val="DCEAB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283D7D"/>
              </a:solidFill>
            </a:endParaRPr>
          </a:p>
        </p:txBody>
      </p:sp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6009E46C-B1C8-D313-6691-E882D1C4A5EC}"/>
              </a:ext>
            </a:extLst>
          </p:cNvPr>
          <p:cNvSpPr/>
          <p:nvPr/>
        </p:nvSpPr>
        <p:spPr>
          <a:xfrm>
            <a:off x="4938754" y="4525341"/>
            <a:ext cx="1622156" cy="369332"/>
          </a:xfrm>
          <a:prstGeom prst="round2DiagRect">
            <a:avLst/>
          </a:prstGeom>
          <a:solidFill>
            <a:srgbClr val="DCEAB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283D7D"/>
              </a:solidFill>
            </a:endParaRPr>
          </a:p>
        </p:txBody>
      </p:sp>
      <p:sp>
        <p:nvSpPr>
          <p:cNvPr id="29" name="Rectangle: Diagonal Corners Rounded 28">
            <a:extLst>
              <a:ext uri="{FF2B5EF4-FFF2-40B4-BE49-F238E27FC236}">
                <a16:creationId xmlns:a16="http://schemas.microsoft.com/office/drawing/2014/main" id="{F17C9539-22BE-28FE-3DF9-1929DB93E3CF}"/>
              </a:ext>
            </a:extLst>
          </p:cNvPr>
          <p:cNvSpPr/>
          <p:nvPr/>
        </p:nvSpPr>
        <p:spPr>
          <a:xfrm>
            <a:off x="4938754" y="6204801"/>
            <a:ext cx="1806638" cy="369332"/>
          </a:xfrm>
          <a:prstGeom prst="round2DiagRect">
            <a:avLst/>
          </a:prstGeom>
          <a:solidFill>
            <a:srgbClr val="DCEAB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283D7D"/>
              </a:solidFill>
            </a:endParaRPr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DAB0D892-A1A3-F64D-F46C-FE732B62C1BE}"/>
              </a:ext>
            </a:extLst>
          </p:cNvPr>
          <p:cNvSpPr/>
          <p:nvPr/>
        </p:nvSpPr>
        <p:spPr>
          <a:xfrm>
            <a:off x="4938754" y="926741"/>
            <a:ext cx="1622156" cy="369332"/>
          </a:xfrm>
          <a:prstGeom prst="round2DiagRect">
            <a:avLst/>
          </a:prstGeom>
          <a:solidFill>
            <a:srgbClr val="DCEAB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283D7D"/>
              </a:solidFill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2623768" y="212651"/>
            <a:ext cx="3246093" cy="2432487"/>
            <a:chOff x="0" y="0"/>
            <a:chExt cx="5679948" cy="42563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679948" cy="4256278"/>
            </a:xfrm>
            <a:custGeom>
              <a:avLst/>
              <a:gdLst/>
              <a:ahLst/>
              <a:cxnLst/>
              <a:rect l="l" t="t" r="r" b="b"/>
              <a:pathLst>
                <a:path w="5679948" h="4256278">
                  <a:moveTo>
                    <a:pt x="1647063" y="0"/>
                  </a:moveTo>
                  <a:lnTo>
                    <a:pt x="0" y="1647063"/>
                  </a:lnTo>
                  <a:cubicBezTo>
                    <a:pt x="716153" y="2391156"/>
                    <a:pt x="1225677" y="3290824"/>
                    <a:pt x="1504696" y="4256278"/>
                  </a:cubicBezTo>
                  <a:lnTo>
                    <a:pt x="5679948" y="3137535"/>
                  </a:lnTo>
                  <a:cubicBezTo>
                    <a:pt x="5368163" y="2025523"/>
                    <a:pt x="4875784" y="963676"/>
                    <a:pt x="4215511" y="0"/>
                  </a:cubicBezTo>
                  <a:close/>
                </a:path>
              </a:pathLst>
            </a:custGeom>
            <a:blipFill>
              <a:blip r:embed="rId2">
                <a:alphaModFix amt="20000"/>
              </a:blip>
              <a:stretch>
                <a:fillRect t="-74306" b="-25616"/>
              </a:stretch>
            </a:blipFill>
          </p:spPr>
          <p:txBody>
            <a:bodyPr/>
            <a:lstStyle/>
            <a:p>
              <a:endParaRPr lang="en-IN" sz="1200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3520123" y="2141241"/>
            <a:ext cx="2575877" cy="3000285"/>
            <a:chOff x="0" y="0"/>
            <a:chExt cx="4507217" cy="52498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7174" cy="5249799"/>
            </a:xfrm>
            <a:custGeom>
              <a:avLst/>
              <a:gdLst/>
              <a:ahLst/>
              <a:cxnLst/>
              <a:rect l="l" t="t" r="r" b="b"/>
              <a:pathLst>
                <a:path w="4507174" h="5249799">
                  <a:moveTo>
                    <a:pt x="4178173" y="0"/>
                  </a:moveTo>
                  <a:lnTo>
                    <a:pt x="1524" y="1119124"/>
                  </a:lnTo>
                  <a:cubicBezTo>
                    <a:pt x="249682" y="2121535"/>
                    <a:pt x="241046" y="3155442"/>
                    <a:pt x="0" y="4131056"/>
                  </a:cubicBezTo>
                  <a:lnTo>
                    <a:pt x="4175252" y="5249799"/>
                  </a:lnTo>
                  <a:cubicBezTo>
                    <a:pt x="4609211" y="3551809"/>
                    <a:pt x="4625340" y="1746250"/>
                    <a:pt x="4178173" y="0"/>
                  </a:cubicBezTo>
                  <a:close/>
                </a:path>
              </a:pathLst>
            </a:custGeom>
            <a:blipFill>
              <a:blip r:embed="rId3">
                <a:alphaModFix amt="20000"/>
              </a:blip>
              <a:stretch>
                <a:fillRect l="-37248" r="-37248"/>
              </a:stretch>
            </a:blipFill>
          </p:spPr>
          <p:txBody>
            <a:bodyPr/>
            <a:lstStyle/>
            <a:p>
              <a:endParaRPr lang="en-IN" sz="1200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559650" y="766345"/>
            <a:ext cx="6079773" cy="607977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9AF65">
                <a:alpha val="17647"/>
              </a:srgbClr>
            </a:solidFill>
          </p:spPr>
          <p:txBody>
            <a:bodyPr/>
            <a:lstStyle/>
            <a:p>
              <a:endParaRPr lang="en-IN" sz="1200" dirty="0">
                <a:latin typeface="Montserrat" panose="00000500000000000000" pitchFamily="2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248"/>
                </a:lnSpc>
              </a:pPr>
              <a:endParaRPr sz="1200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98741" y="212651"/>
            <a:ext cx="2267330" cy="842465"/>
            <a:chOff x="0" y="0"/>
            <a:chExt cx="3967328" cy="147412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967353" cy="1474089"/>
            </a:xfrm>
            <a:custGeom>
              <a:avLst/>
              <a:gdLst/>
              <a:ahLst/>
              <a:cxnLst/>
              <a:rect l="l" t="t" r="r" b="b"/>
              <a:pathLst>
                <a:path w="3967353" h="1474089">
                  <a:moveTo>
                    <a:pt x="0" y="0"/>
                  </a:moveTo>
                  <a:lnTo>
                    <a:pt x="0" y="1143"/>
                  </a:lnTo>
                  <a:cubicBezTo>
                    <a:pt x="946277" y="294005"/>
                    <a:pt x="1796796" y="804418"/>
                    <a:pt x="2493137" y="1474089"/>
                  </a:cubicBezTo>
                  <a:lnTo>
                    <a:pt x="3967353" y="0"/>
                  </a:lnTo>
                  <a:close/>
                </a:path>
              </a:pathLst>
            </a:custGeom>
            <a:blipFill>
              <a:blip r:embed="rId4">
                <a:alphaModFix amt="20000"/>
              </a:blip>
              <a:stretch>
                <a:fillRect t="-39657" b="-39657"/>
              </a:stretch>
            </a:blipFill>
          </p:spPr>
          <p:txBody>
            <a:bodyPr/>
            <a:lstStyle/>
            <a:p>
              <a:endParaRPr lang="en-IN" sz="1200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98741" y="6228767"/>
            <a:ext cx="2267468" cy="841884"/>
            <a:chOff x="0" y="0"/>
            <a:chExt cx="3967569" cy="147311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967607" cy="1473073"/>
            </a:xfrm>
            <a:custGeom>
              <a:avLst/>
              <a:gdLst/>
              <a:ahLst/>
              <a:cxnLst/>
              <a:rect l="l" t="t" r="r" b="b"/>
              <a:pathLst>
                <a:path w="3967607" h="1473073">
                  <a:moveTo>
                    <a:pt x="2494407" y="0"/>
                  </a:moveTo>
                  <a:cubicBezTo>
                    <a:pt x="1780032" y="687705"/>
                    <a:pt x="921893" y="1184783"/>
                    <a:pt x="0" y="1470279"/>
                  </a:cubicBezTo>
                  <a:lnTo>
                    <a:pt x="0" y="1473073"/>
                  </a:lnTo>
                  <a:lnTo>
                    <a:pt x="3967607" y="1473073"/>
                  </a:lnTo>
                  <a:lnTo>
                    <a:pt x="2494407" y="0"/>
                  </a:lnTo>
                  <a:close/>
                </a:path>
              </a:pathLst>
            </a:custGeom>
            <a:blipFill>
              <a:blip r:embed="rId5">
                <a:alphaModFix amt="20000"/>
              </a:blip>
              <a:stretch>
                <a:fillRect t="-39724" b="-39724"/>
              </a:stretch>
            </a:blipFill>
          </p:spPr>
          <p:txBody>
            <a:bodyPr/>
            <a:lstStyle/>
            <a:p>
              <a:endParaRPr lang="en-IN" sz="1200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623173" y="4638331"/>
            <a:ext cx="3248379" cy="2432320"/>
            <a:chOff x="0" y="0"/>
            <a:chExt cx="5683948" cy="425602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683885" cy="4256024"/>
            </a:xfrm>
            <a:custGeom>
              <a:avLst/>
              <a:gdLst/>
              <a:ahLst/>
              <a:cxnLst/>
              <a:rect l="l" t="t" r="r" b="b"/>
              <a:pathLst>
                <a:path w="5683885" h="4256024">
                  <a:moveTo>
                    <a:pt x="1507236" y="0"/>
                  </a:moveTo>
                  <a:cubicBezTo>
                    <a:pt x="1220978" y="992124"/>
                    <a:pt x="696595" y="1883283"/>
                    <a:pt x="0" y="2607691"/>
                  </a:cubicBezTo>
                  <a:lnTo>
                    <a:pt x="1648333" y="4256024"/>
                  </a:lnTo>
                  <a:lnTo>
                    <a:pt x="4214495" y="4256024"/>
                  </a:lnTo>
                  <a:cubicBezTo>
                    <a:pt x="4865370" y="3310001"/>
                    <a:pt x="5366639" y="2252980"/>
                    <a:pt x="5683885" y="1119124"/>
                  </a:cubicBezTo>
                  <a:lnTo>
                    <a:pt x="1507236" y="0"/>
                  </a:lnTo>
                  <a:close/>
                </a:path>
              </a:pathLst>
            </a:custGeom>
            <a:blipFill>
              <a:blip r:embed="rId6">
                <a:alphaModFix amt="20000"/>
              </a:blip>
              <a:stretch>
                <a:fillRect l="-9664" r="-9664"/>
              </a:stretch>
            </a:blipFill>
          </p:spPr>
          <p:txBody>
            <a:bodyPr/>
            <a:lstStyle/>
            <a:p>
              <a:endParaRPr lang="en-IN" sz="1200" dirty="0">
                <a:latin typeface="Montserrat" panose="00000500000000000000" pitchFamily="2" charset="0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1411706" y="3798862"/>
            <a:ext cx="1698498" cy="0"/>
          </a:xfrm>
          <a:prstGeom prst="line">
            <a:avLst/>
          </a:prstGeom>
          <a:ln w="19050" cap="flat">
            <a:solidFill>
              <a:srgbClr val="3481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 dirty="0">
              <a:latin typeface="Montserrat" panose="00000500000000000000" pitchFamily="2" charset="0"/>
            </a:endParaRPr>
          </a:p>
        </p:txBody>
      </p:sp>
      <p:sp>
        <p:nvSpPr>
          <p:cNvPr id="16" name="Freeform 16"/>
          <p:cNvSpPr/>
          <p:nvPr/>
        </p:nvSpPr>
        <p:spPr>
          <a:xfrm rot="3863686">
            <a:off x="184165" y="3467845"/>
            <a:ext cx="864937" cy="1049999"/>
          </a:xfrm>
          <a:custGeom>
            <a:avLst/>
            <a:gdLst/>
            <a:ahLst/>
            <a:cxnLst/>
            <a:rect l="l" t="t" r="r" b="b"/>
            <a:pathLst>
              <a:path w="1297405" h="1574999">
                <a:moveTo>
                  <a:pt x="0" y="0"/>
                </a:moveTo>
                <a:lnTo>
                  <a:pt x="1297406" y="0"/>
                </a:lnTo>
                <a:lnTo>
                  <a:pt x="1297406" y="1574999"/>
                </a:lnTo>
                <a:lnTo>
                  <a:pt x="0" y="15749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N" sz="1200" dirty="0">
              <a:latin typeface="Montserrat" panose="00000500000000000000" pitchFamily="2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99541" y="3216949"/>
            <a:ext cx="2386074" cy="4410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8"/>
              </a:lnSpc>
            </a:pPr>
            <a:r>
              <a:rPr lang="en-US" sz="3600" dirty="0">
                <a:solidFill>
                  <a:srgbClr val="348150"/>
                </a:solidFill>
                <a:latin typeface="Montserrat" panose="00000500000000000000" pitchFamily="2" charset="0"/>
                <a:ea typeface="TAN Headline"/>
                <a:cs typeface="TAN Headline"/>
                <a:sym typeface="TAN Headline"/>
              </a:rPr>
              <a:t>Neochem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35922" y="3896652"/>
            <a:ext cx="201473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22"/>
              </a:lnSpc>
            </a:pPr>
            <a:r>
              <a:rPr lang="en-US" spc="-16" dirty="0">
                <a:solidFill>
                  <a:srgbClr val="262F1E"/>
                </a:solidFill>
                <a:latin typeface="Montserrat" panose="00000500000000000000" pitchFamily="2" charset="0"/>
                <a:ea typeface="Coco Gothic"/>
                <a:cs typeface="Coco Gothic"/>
                <a:sym typeface="Coco Gothic"/>
              </a:rPr>
              <a:t>Integrated PC Processing Solution</a:t>
            </a:r>
          </a:p>
        </p:txBody>
      </p:sp>
      <p:sp>
        <p:nvSpPr>
          <p:cNvPr id="19" name="Freeform 76">
            <a:extLst>
              <a:ext uri="{FF2B5EF4-FFF2-40B4-BE49-F238E27FC236}">
                <a16:creationId xmlns:a16="http://schemas.microsoft.com/office/drawing/2014/main" id="{A2637D03-AE93-6999-3A86-4D1E9BCFF590}"/>
              </a:ext>
            </a:extLst>
          </p:cNvPr>
          <p:cNvSpPr/>
          <p:nvPr/>
        </p:nvSpPr>
        <p:spPr>
          <a:xfrm>
            <a:off x="4026040" y="4391041"/>
            <a:ext cx="613626" cy="611135"/>
          </a:xfrm>
          <a:custGeom>
            <a:avLst/>
            <a:gdLst/>
            <a:ahLst/>
            <a:cxnLst/>
            <a:rect l="l" t="t" r="r" b="b"/>
            <a:pathLst>
              <a:path w="613626" h="611135">
                <a:moveTo>
                  <a:pt x="0" y="0"/>
                </a:moveTo>
                <a:lnTo>
                  <a:pt x="613626" y="0"/>
                </a:lnTo>
                <a:lnTo>
                  <a:pt x="613626" y="611135"/>
                </a:lnTo>
                <a:lnTo>
                  <a:pt x="0" y="6111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20" name="Freeform 77">
            <a:extLst>
              <a:ext uri="{FF2B5EF4-FFF2-40B4-BE49-F238E27FC236}">
                <a16:creationId xmlns:a16="http://schemas.microsoft.com/office/drawing/2014/main" id="{1EA8AE65-FB06-38AF-B1A9-172DEF0427CC}"/>
              </a:ext>
            </a:extLst>
          </p:cNvPr>
          <p:cNvSpPr/>
          <p:nvPr/>
        </p:nvSpPr>
        <p:spPr>
          <a:xfrm>
            <a:off x="3320905" y="5962682"/>
            <a:ext cx="743973" cy="868998"/>
          </a:xfrm>
          <a:custGeom>
            <a:avLst/>
            <a:gdLst/>
            <a:ahLst/>
            <a:cxnLst/>
            <a:rect l="l" t="t" r="r" b="b"/>
            <a:pathLst>
              <a:path w="743973" h="868998">
                <a:moveTo>
                  <a:pt x="0" y="0"/>
                </a:moveTo>
                <a:lnTo>
                  <a:pt x="743973" y="0"/>
                </a:lnTo>
                <a:lnTo>
                  <a:pt x="743973" y="868999"/>
                </a:lnTo>
                <a:lnTo>
                  <a:pt x="0" y="86899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21" name="Freeform 78">
            <a:extLst>
              <a:ext uri="{FF2B5EF4-FFF2-40B4-BE49-F238E27FC236}">
                <a16:creationId xmlns:a16="http://schemas.microsoft.com/office/drawing/2014/main" id="{0DAC0FC2-2BA5-8D3F-6481-B32B21CD6915}"/>
              </a:ext>
            </a:extLst>
          </p:cNvPr>
          <p:cNvSpPr/>
          <p:nvPr/>
        </p:nvSpPr>
        <p:spPr>
          <a:xfrm>
            <a:off x="3485615" y="324059"/>
            <a:ext cx="716418" cy="1082723"/>
          </a:xfrm>
          <a:custGeom>
            <a:avLst/>
            <a:gdLst/>
            <a:ahLst/>
            <a:cxnLst/>
            <a:rect l="l" t="t" r="r" b="b"/>
            <a:pathLst>
              <a:path w="716418" h="1082723">
                <a:moveTo>
                  <a:pt x="0" y="0"/>
                </a:moveTo>
                <a:lnTo>
                  <a:pt x="716419" y="0"/>
                </a:lnTo>
                <a:lnTo>
                  <a:pt x="716419" y="1082723"/>
                </a:lnTo>
                <a:lnTo>
                  <a:pt x="0" y="10827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22" name="Freeform 79">
            <a:extLst>
              <a:ext uri="{FF2B5EF4-FFF2-40B4-BE49-F238E27FC236}">
                <a16:creationId xmlns:a16="http://schemas.microsoft.com/office/drawing/2014/main" id="{9C8409AB-7431-4979-3FD2-232B70FAD5B9}"/>
              </a:ext>
            </a:extLst>
          </p:cNvPr>
          <p:cNvSpPr/>
          <p:nvPr/>
        </p:nvSpPr>
        <p:spPr>
          <a:xfrm>
            <a:off x="4064878" y="2513679"/>
            <a:ext cx="743171" cy="749305"/>
          </a:xfrm>
          <a:custGeom>
            <a:avLst/>
            <a:gdLst/>
            <a:ahLst/>
            <a:cxnLst/>
            <a:rect l="l" t="t" r="r" b="b"/>
            <a:pathLst>
              <a:path w="743171" h="749305">
                <a:moveTo>
                  <a:pt x="0" y="0"/>
                </a:moveTo>
                <a:lnTo>
                  <a:pt x="743171" y="0"/>
                </a:lnTo>
                <a:lnTo>
                  <a:pt x="743171" y="749304"/>
                </a:lnTo>
                <a:lnTo>
                  <a:pt x="0" y="74930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pic>
        <p:nvPicPr>
          <p:cNvPr id="24" name="Picture 23" descr="Zen-like waterfall in autumn forest">
            <a:extLst>
              <a:ext uri="{FF2B5EF4-FFF2-40B4-BE49-F238E27FC236}">
                <a16:creationId xmlns:a16="http://schemas.microsoft.com/office/drawing/2014/main" id="{B64BBFA1-2212-FE86-5691-4DD4990B51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924812" y="499746"/>
            <a:ext cx="3649588" cy="243246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AA63424-A1D9-A346-84D5-93494ABBE0E5}"/>
              </a:ext>
            </a:extLst>
          </p:cNvPr>
          <p:cNvSpPr txBox="1"/>
          <p:nvPr/>
        </p:nvSpPr>
        <p:spPr>
          <a:xfrm>
            <a:off x="5033766" y="926741"/>
            <a:ext cx="2500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83D7D"/>
                </a:solidFill>
              </a:rPr>
              <a:t>Water Saving</a:t>
            </a:r>
            <a:endParaRPr lang="en-IN" dirty="0">
              <a:solidFill>
                <a:srgbClr val="283D7D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12032F-4FA0-C1D9-B13B-CF942DE2E19F}"/>
              </a:ext>
            </a:extLst>
          </p:cNvPr>
          <p:cNvSpPr txBox="1"/>
          <p:nvPr/>
        </p:nvSpPr>
        <p:spPr>
          <a:xfrm>
            <a:off x="5051945" y="2501463"/>
            <a:ext cx="2500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83D7D"/>
                </a:solidFill>
              </a:rPr>
              <a:t>Time Saving</a:t>
            </a:r>
            <a:endParaRPr lang="en-IN" dirty="0">
              <a:solidFill>
                <a:srgbClr val="283D7D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FC184B-6471-0CCC-4E7C-357B0FBB6189}"/>
              </a:ext>
            </a:extLst>
          </p:cNvPr>
          <p:cNvSpPr txBox="1"/>
          <p:nvPr/>
        </p:nvSpPr>
        <p:spPr>
          <a:xfrm>
            <a:off x="4938754" y="4525341"/>
            <a:ext cx="2500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83D7D"/>
                </a:solidFill>
              </a:rPr>
              <a:t>Energy Saving</a:t>
            </a:r>
            <a:endParaRPr lang="en-IN" dirty="0">
              <a:solidFill>
                <a:srgbClr val="283D7D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C2DB6B-C5D8-02AC-4DF7-0F3E5618A149}"/>
              </a:ext>
            </a:extLst>
          </p:cNvPr>
          <p:cNvSpPr txBox="1"/>
          <p:nvPr/>
        </p:nvSpPr>
        <p:spPr>
          <a:xfrm>
            <a:off x="4938754" y="6204801"/>
            <a:ext cx="262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83D7D"/>
                </a:solidFill>
              </a:rPr>
              <a:t>Overall Efficiency</a:t>
            </a:r>
            <a:endParaRPr lang="en-IN" dirty="0">
              <a:solidFill>
                <a:srgbClr val="283D7D"/>
              </a:solidFill>
            </a:endParaRPr>
          </a:p>
        </p:txBody>
      </p:sp>
      <p:sp>
        <p:nvSpPr>
          <p:cNvPr id="35" name="Freeform 3">
            <a:extLst>
              <a:ext uri="{FF2B5EF4-FFF2-40B4-BE49-F238E27FC236}">
                <a16:creationId xmlns:a16="http://schemas.microsoft.com/office/drawing/2014/main" id="{36A32225-585F-EE27-6C97-CFCE3E352D76}"/>
              </a:ext>
            </a:extLst>
          </p:cNvPr>
          <p:cNvSpPr/>
          <p:nvPr/>
        </p:nvSpPr>
        <p:spPr>
          <a:xfrm>
            <a:off x="10815178" y="166607"/>
            <a:ext cx="976393" cy="1038387"/>
          </a:xfrm>
          <a:custGeom>
            <a:avLst/>
            <a:gdLst/>
            <a:ahLst/>
            <a:cxnLst/>
            <a:rect l="l" t="t" r="r" b="b"/>
            <a:pathLst>
              <a:path w="1464590" h="1557580">
                <a:moveTo>
                  <a:pt x="0" y="0"/>
                </a:moveTo>
                <a:lnTo>
                  <a:pt x="1464590" y="0"/>
                </a:lnTo>
                <a:lnTo>
                  <a:pt x="1464590" y="1557580"/>
                </a:lnTo>
                <a:lnTo>
                  <a:pt x="0" y="155758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6CE2ED35-7B65-9360-3778-C81CE00D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314B-7934-984A-82FD-A06DA79BB6E8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C4DDFB78-5780-48A8-B283-587A6BA5785D}"/>
              </a:ext>
            </a:extLst>
          </p:cNvPr>
          <p:cNvGraphicFramePr/>
          <p:nvPr/>
        </p:nvGraphicFramePr>
        <p:xfrm>
          <a:off x="5942618" y="1689444"/>
          <a:ext cx="6415573" cy="4273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07C79B57-E139-4CD9-9257-5CC9E00AE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78FF81FA-7AA5-486C-A30C-C5FF2CDA7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8B26CEE1-D5D7-407A-BE5A-611DE477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D2B2BE04-FEED-457E-AE5A-0276B7075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D5ADF526-E4D5-472F-B093-396147062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72A7A260-BA00-470F-987C-CDB8B5E36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E1FF0584-5D7F-47E2-A27C-5A6BEED79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9AF9BD1E-26D3-4A1A-BDCC-E5FC0DBC2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23" grpId="0" animBg="1"/>
      <p:bldP spid="19" grpId="0" animBg="1"/>
      <p:bldP spid="20" grpId="0" animBg="1"/>
      <p:bldP spid="21" grpId="0" animBg="1"/>
      <p:bldP spid="22" grpId="0" animBg="1"/>
      <p:bldP spid="27" grpId="0"/>
      <p:bldP spid="32" grpId="0"/>
      <p:bldP spid="33" grpId="0"/>
      <p:bldP spid="34" grpId="0"/>
      <p:bldGraphic spid="2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2011521" y="4009417"/>
            <a:ext cx="7688952" cy="0"/>
          </a:xfrm>
          <a:prstGeom prst="line">
            <a:avLst/>
          </a:prstGeom>
          <a:ln w="47625" cap="flat">
            <a:solidFill>
              <a:srgbClr val="D9DADC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IN" sz="1200">
              <a:solidFill>
                <a:srgbClr val="283D7D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41325" y="2057932"/>
            <a:ext cx="885531" cy="1309473"/>
          </a:xfrm>
          <a:custGeom>
            <a:avLst/>
            <a:gdLst/>
            <a:ahLst/>
            <a:cxnLst/>
            <a:rect l="l" t="t" r="r" b="b"/>
            <a:pathLst>
              <a:path w="1328297" h="1964210">
                <a:moveTo>
                  <a:pt x="0" y="0"/>
                </a:moveTo>
                <a:lnTo>
                  <a:pt x="1328298" y="0"/>
                </a:lnTo>
                <a:lnTo>
                  <a:pt x="1328298" y="1964211"/>
                </a:lnTo>
                <a:lnTo>
                  <a:pt x="0" y="19642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>
              <a:solidFill>
                <a:srgbClr val="283D7D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982491" y="3907817"/>
            <a:ext cx="203200" cy="2032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D441"/>
            </a:solidFill>
          </p:spPr>
          <p:txBody>
            <a:bodyPr/>
            <a:lstStyle/>
            <a:p>
              <a:pPr defTabSz="609630"/>
              <a:endParaRPr lang="en-IN" sz="1200">
                <a:solidFill>
                  <a:srgbClr val="283D7D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93"/>
                </a:lnSpc>
              </a:pPr>
              <a:endParaRPr sz="1200">
                <a:solidFill>
                  <a:srgbClr val="283D7D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3545421" y="2057932"/>
            <a:ext cx="885531" cy="1309473"/>
          </a:xfrm>
          <a:custGeom>
            <a:avLst/>
            <a:gdLst/>
            <a:ahLst/>
            <a:cxnLst/>
            <a:rect l="l" t="t" r="r" b="b"/>
            <a:pathLst>
              <a:path w="1328297" h="1964210">
                <a:moveTo>
                  <a:pt x="0" y="0"/>
                </a:moveTo>
                <a:lnTo>
                  <a:pt x="1328297" y="0"/>
                </a:lnTo>
                <a:lnTo>
                  <a:pt x="1328297" y="1964211"/>
                </a:lnTo>
                <a:lnTo>
                  <a:pt x="0" y="19642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>
              <a:solidFill>
                <a:srgbClr val="283D7D"/>
              </a:solidFill>
              <a:latin typeface="Calibri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3886587" y="3907817"/>
            <a:ext cx="203200" cy="20320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ACE74"/>
            </a:solidFill>
          </p:spPr>
          <p:txBody>
            <a:bodyPr/>
            <a:lstStyle/>
            <a:p>
              <a:pPr defTabSz="609630"/>
              <a:endParaRPr lang="en-IN" sz="1200">
                <a:solidFill>
                  <a:srgbClr val="283D7D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93"/>
                </a:lnSpc>
              </a:pPr>
              <a:endParaRPr sz="1200">
                <a:solidFill>
                  <a:srgbClr val="283D7D"/>
                </a:solidFill>
                <a:latin typeface="Calibri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5449517" y="2057932"/>
            <a:ext cx="885531" cy="1309473"/>
          </a:xfrm>
          <a:custGeom>
            <a:avLst/>
            <a:gdLst/>
            <a:ahLst/>
            <a:cxnLst/>
            <a:rect l="l" t="t" r="r" b="b"/>
            <a:pathLst>
              <a:path w="1328297" h="1964210">
                <a:moveTo>
                  <a:pt x="0" y="0"/>
                </a:moveTo>
                <a:lnTo>
                  <a:pt x="1328297" y="0"/>
                </a:lnTo>
                <a:lnTo>
                  <a:pt x="1328297" y="1964211"/>
                </a:lnTo>
                <a:lnTo>
                  <a:pt x="0" y="19642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>
              <a:solidFill>
                <a:srgbClr val="283D7D"/>
              </a:solidFill>
              <a:latin typeface="Calibri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5790682" y="3907817"/>
            <a:ext cx="203200" cy="20320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C1A5"/>
            </a:solidFill>
          </p:spPr>
          <p:txBody>
            <a:bodyPr/>
            <a:lstStyle/>
            <a:p>
              <a:pPr defTabSz="609630"/>
              <a:endParaRPr lang="en-IN" sz="1200">
                <a:solidFill>
                  <a:srgbClr val="283D7D"/>
                </a:solidFill>
                <a:latin typeface="Calibri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93"/>
                </a:lnSpc>
              </a:pPr>
              <a:endParaRPr sz="1200">
                <a:solidFill>
                  <a:srgbClr val="283D7D"/>
                </a:solidFill>
                <a:latin typeface="Calibri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7353613" y="2057932"/>
            <a:ext cx="885531" cy="1309473"/>
          </a:xfrm>
          <a:custGeom>
            <a:avLst/>
            <a:gdLst/>
            <a:ahLst/>
            <a:cxnLst/>
            <a:rect l="l" t="t" r="r" b="b"/>
            <a:pathLst>
              <a:path w="1328297" h="1964210">
                <a:moveTo>
                  <a:pt x="0" y="0"/>
                </a:moveTo>
                <a:lnTo>
                  <a:pt x="1328298" y="0"/>
                </a:lnTo>
                <a:lnTo>
                  <a:pt x="1328298" y="1964211"/>
                </a:lnTo>
                <a:lnTo>
                  <a:pt x="0" y="19642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>
              <a:solidFill>
                <a:srgbClr val="283D7D"/>
              </a:solidFill>
              <a:latin typeface="Calibri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7694778" y="3907817"/>
            <a:ext cx="203200" cy="20320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AFCA"/>
            </a:solidFill>
          </p:spPr>
          <p:txBody>
            <a:bodyPr/>
            <a:lstStyle/>
            <a:p>
              <a:pPr defTabSz="609630"/>
              <a:endParaRPr lang="en-IN" sz="1200">
                <a:solidFill>
                  <a:srgbClr val="283D7D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93"/>
                </a:lnSpc>
              </a:pPr>
              <a:endParaRPr sz="1200">
                <a:solidFill>
                  <a:srgbClr val="283D7D"/>
                </a:solidFill>
                <a:latin typeface="Calibri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>
            <a:off x="9257709" y="2057932"/>
            <a:ext cx="885531" cy="1309473"/>
          </a:xfrm>
          <a:custGeom>
            <a:avLst/>
            <a:gdLst/>
            <a:ahLst/>
            <a:cxnLst/>
            <a:rect l="l" t="t" r="r" b="b"/>
            <a:pathLst>
              <a:path w="1328297" h="1964210">
                <a:moveTo>
                  <a:pt x="0" y="0"/>
                </a:moveTo>
                <a:lnTo>
                  <a:pt x="1328297" y="0"/>
                </a:lnTo>
                <a:lnTo>
                  <a:pt x="1328297" y="1964211"/>
                </a:lnTo>
                <a:lnTo>
                  <a:pt x="0" y="19642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>
              <a:solidFill>
                <a:srgbClr val="283D7D"/>
              </a:solidFill>
              <a:latin typeface="Calibri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9598874" y="3907817"/>
            <a:ext cx="203200" cy="2032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9D8"/>
            </a:solidFill>
          </p:spPr>
          <p:txBody>
            <a:bodyPr/>
            <a:lstStyle/>
            <a:p>
              <a:pPr defTabSz="609630"/>
              <a:endParaRPr lang="en-IN" sz="1200">
                <a:solidFill>
                  <a:srgbClr val="283D7D"/>
                </a:solidFill>
                <a:latin typeface="Calibri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93"/>
                </a:lnSpc>
              </a:pPr>
              <a:endParaRPr sz="1200">
                <a:solidFill>
                  <a:srgbClr val="283D7D"/>
                </a:solidFill>
                <a:latin typeface="Calibri"/>
              </a:endParaRPr>
            </a:p>
          </p:txBody>
        </p:sp>
      </p:grpSp>
      <p:sp>
        <p:nvSpPr>
          <p:cNvPr id="24" name="Freeform 24"/>
          <p:cNvSpPr/>
          <p:nvPr/>
        </p:nvSpPr>
        <p:spPr>
          <a:xfrm>
            <a:off x="7589368" y="2299919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0"/>
                </a:moveTo>
                <a:lnTo>
                  <a:pt x="609600" y="0"/>
                </a:lnTo>
                <a:lnTo>
                  <a:pt x="6096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>
              <a:solidFill>
                <a:srgbClr val="283D7D"/>
              </a:solidFill>
              <a:latin typeface="Calibri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9492194" y="2304225"/>
            <a:ext cx="412750" cy="397788"/>
          </a:xfrm>
          <a:custGeom>
            <a:avLst/>
            <a:gdLst/>
            <a:ahLst/>
            <a:cxnLst/>
            <a:rect l="l" t="t" r="r" b="b"/>
            <a:pathLst>
              <a:path w="619125" h="596682">
                <a:moveTo>
                  <a:pt x="0" y="0"/>
                </a:moveTo>
                <a:lnTo>
                  <a:pt x="619125" y="0"/>
                </a:lnTo>
                <a:lnTo>
                  <a:pt x="619125" y="596681"/>
                </a:lnTo>
                <a:lnTo>
                  <a:pt x="0" y="5966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>
              <a:solidFill>
                <a:srgbClr val="283D7D"/>
              </a:solidFill>
              <a:latin typeface="Calibri"/>
            </a:endParaRPr>
          </a:p>
        </p:txBody>
      </p:sp>
      <p:sp>
        <p:nvSpPr>
          <p:cNvPr id="26" name="AutoShape 26"/>
          <p:cNvSpPr/>
          <p:nvPr/>
        </p:nvSpPr>
        <p:spPr>
          <a:xfrm>
            <a:off x="2084091" y="3367407"/>
            <a:ext cx="0" cy="540411"/>
          </a:xfrm>
          <a:prstGeom prst="line">
            <a:avLst/>
          </a:prstGeom>
          <a:ln w="47625" cap="flat">
            <a:solidFill>
              <a:srgbClr val="D9DADC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IN" sz="1200">
              <a:solidFill>
                <a:srgbClr val="283D7D"/>
              </a:solidFill>
              <a:latin typeface="Calibri"/>
            </a:endParaRPr>
          </a:p>
        </p:txBody>
      </p:sp>
      <p:sp>
        <p:nvSpPr>
          <p:cNvPr id="27" name="AutoShape 27"/>
          <p:cNvSpPr/>
          <p:nvPr/>
        </p:nvSpPr>
        <p:spPr>
          <a:xfrm>
            <a:off x="3988187" y="3367407"/>
            <a:ext cx="0" cy="540411"/>
          </a:xfrm>
          <a:prstGeom prst="line">
            <a:avLst/>
          </a:prstGeom>
          <a:ln w="47625" cap="flat">
            <a:solidFill>
              <a:srgbClr val="D9DADC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IN" sz="1200">
              <a:solidFill>
                <a:srgbClr val="283D7D"/>
              </a:solidFill>
              <a:latin typeface="Calibri"/>
            </a:endParaRPr>
          </a:p>
        </p:txBody>
      </p:sp>
      <p:sp>
        <p:nvSpPr>
          <p:cNvPr id="28" name="AutoShape 28"/>
          <p:cNvSpPr/>
          <p:nvPr/>
        </p:nvSpPr>
        <p:spPr>
          <a:xfrm flipH="1">
            <a:off x="5892282" y="3367407"/>
            <a:ext cx="0" cy="540411"/>
          </a:xfrm>
          <a:prstGeom prst="line">
            <a:avLst/>
          </a:prstGeom>
          <a:ln w="47625" cap="flat">
            <a:solidFill>
              <a:srgbClr val="D9DADC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IN" sz="1200">
              <a:solidFill>
                <a:srgbClr val="283D7D"/>
              </a:solidFill>
              <a:latin typeface="Calibri"/>
            </a:endParaRPr>
          </a:p>
        </p:txBody>
      </p:sp>
      <p:sp>
        <p:nvSpPr>
          <p:cNvPr id="29" name="AutoShape 29"/>
          <p:cNvSpPr/>
          <p:nvPr/>
        </p:nvSpPr>
        <p:spPr>
          <a:xfrm flipH="1">
            <a:off x="9700474" y="3367407"/>
            <a:ext cx="0" cy="540411"/>
          </a:xfrm>
          <a:prstGeom prst="line">
            <a:avLst/>
          </a:prstGeom>
          <a:ln w="47625" cap="flat">
            <a:solidFill>
              <a:srgbClr val="D9DADC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IN" sz="1200">
              <a:solidFill>
                <a:srgbClr val="283D7D"/>
              </a:solidFill>
              <a:latin typeface="Calibri"/>
            </a:endParaRPr>
          </a:p>
        </p:txBody>
      </p:sp>
      <p:sp>
        <p:nvSpPr>
          <p:cNvPr id="30" name="AutoShape 30"/>
          <p:cNvSpPr/>
          <p:nvPr/>
        </p:nvSpPr>
        <p:spPr>
          <a:xfrm>
            <a:off x="7796378" y="3367407"/>
            <a:ext cx="0" cy="540411"/>
          </a:xfrm>
          <a:prstGeom prst="line">
            <a:avLst/>
          </a:prstGeom>
          <a:ln w="47625" cap="flat">
            <a:solidFill>
              <a:srgbClr val="D9DADC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IN" sz="1200">
              <a:solidFill>
                <a:srgbClr val="283D7D"/>
              </a:solidFill>
              <a:latin typeface="Calibri"/>
            </a:endParaRPr>
          </a:p>
        </p:txBody>
      </p:sp>
      <p:sp>
        <p:nvSpPr>
          <p:cNvPr id="31" name="Freeform 31"/>
          <p:cNvSpPr/>
          <p:nvPr/>
        </p:nvSpPr>
        <p:spPr>
          <a:xfrm>
            <a:off x="1905376" y="2296143"/>
            <a:ext cx="376395" cy="376395"/>
          </a:xfrm>
          <a:custGeom>
            <a:avLst/>
            <a:gdLst/>
            <a:ahLst/>
            <a:cxnLst/>
            <a:rect l="l" t="t" r="r" b="b"/>
            <a:pathLst>
              <a:path w="564592" h="564592">
                <a:moveTo>
                  <a:pt x="0" y="0"/>
                </a:moveTo>
                <a:lnTo>
                  <a:pt x="564592" y="0"/>
                </a:lnTo>
                <a:lnTo>
                  <a:pt x="564592" y="564592"/>
                </a:lnTo>
                <a:lnTo>
                  <a:pt x="0" y="5645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>
              <a:solidFill>
                <a:srgbClr val="283D7D"/>
              </a:solidFill>
              <a:latin typeface="Calibri"/>
            </a:endParaRPr>
          </a:p>
        </p:txBody>
      </p:sp>
      <p:sp>
        <p:nvSpPr>
          <p:cNvPr id="32" name="Freeform 32"/>
          <p:cNvSpPr/>
          <p:nvPr/>
        </p:nvSpPr>
        <p:spPr>
          <a:xfrm>
            <a:off x="3797882" y="2287480"/>
            <a:ext cx="387985" cy="425189"/>
          </a:xfrm>
          <a:custGeom>
            <a:avLst/>
            <a:gdLst/>
            <a:ahLst/>
            <a:cxnLst/>
            <a:rect l="l" t="t" r="r" b="b"/>
            <a:pathLst>
              <a:path w="581977" h="637784">
                <a:moveTo>
                  <a:pt x="0" y="0"/>
                </a:moveTo>
                <a:lnTo>
                  <a:pt x="581978" y="0"/>
                </a:lnTo>
                <a:lnTo>
                  <a:pt x="581978" y="637784"/>
                </a:lnTo>
                <a:lnTo>
                  <a:pt x="0" y="6377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>
              <a:solidFill>
                <a:srgbClr val="283D7D"/>
              </a:solidFill>
              <a:latin typeface="Calibri"/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5721701" y="2315970"/>
            <a:ext cx="374299" cy="374299"/>
          </a:xfrm>
          <a:custGeom>
            <a:avLst/>
            <a:gdLst/>
            <a:ahLst/>
            <a:cxnLst/>
            <a:rect l="l" t="t" r="r" b="b"/>
            <a:pathLst>
              <a:path w="561448" h="561448">
                <a:moveTo>
                  <a:pt x="0" y="0"/>
                </a:moveTo>
                <a:lnTo>
                  <a:pt x="561448" y="0"/>
                </a:lnTo>
                <a:lnTo>
                  <a:pt x="561448" y="561447"/>
                </a:lnTo>
                <a:lnTo>
                  <a:pt x="0" y="56144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>
              <a:solidFill>
                <a:srgbClr val="283D7D"/>
              </a:solidFill>
              <a:latin typeface="Calibri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048000" y="647700"/>
            <a:ext cx="6096000" cy="344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00"/>
              </a:lnSpc>
              <a:spcBef>
                <a:spcPct val="0"/>
              </a:spcBef>
            </a:pPr>
            <a:r>
              <a:rPr lang="en-US" sz="2071" b="1">
                <a:solidFill>
                  <a:srgbClr val="283D7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FABBRITE 9002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048000" y="1125139"/>
            <a:ext cx="6096000" cy="224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67"/>
              </a:lnSpc>
              <a:spcBef>
                <a:spcPct val="0"/>
              </a:spcBef>
            </a:pPr>
            <a:r>
              <a:rPr lang="en-US" sz="1333">
                <a:solidFill>
                  <a:srgbClr val="283D7D"/>
                </a:solidFill>
                <a:latin typeface="Montserrat"/>
                <a:ea typeface="Montserrat"/>
                <a:cs typeface="Montserrat"/>
                <a:sym typeface="Montserrat"/>
              </a:rPr>
              <a:t>ONE BATH TRIPLE ACTION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95091" y="4493267"/>
            <a:ext cx="1778000" cy="370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93"/>
              </a:lnSpc>
              <a:spcBef>
                <a:spcPct val="0"/>
              </a:spcBef>
            </a:pPr>
            <a:r>
              <a:rPr lang="en-US" sz="1066" b="1">
                <a:solidFill>
                  <a:srgbClr val="283D7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One Bath Bleaching and Dyeing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49091" y="4853523"/>
            <a:ext cx="1270000" cy="755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93"/>
              </a:lnSpc>
              <a:spcBef>
                <a:spcPct val="0"/>
              </a:spcBef>
            </a:pPr>
            <a:r>
              <a:rPr lang="en-US" sz="1066">
                <a:solidFill>
                  <a:srgbClr val="283D7D"/>
                </a:solidFill>
                <a:latin typeface="Montserrat"/>
                <a:ea typeface="Montserrat"/>
                <a:cs typeface="Montserrat"/>
                <a:sym typeface="Montserrat"/>
              </a:rPr>
              <a:t>Combines PES souring, Co Bleaching and PES dyeing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099187" y="4493267"/>
            <a:ext cx="1778000" cy="178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93"/>
              </a:lnSpc>
              <a:spcBef>
                <a:spcPct val="0"/>
              </a:spcBef>
            </a:pPr>
            <a:r>
              <a:rPr lang="en-US" sz="1066" b="1">
                <a:solidFill>
                  <a:srgbClr val="283D7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Resource saving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353187" y="4853524"/>
            <a:ext cx="1270000" cy="755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93"/>
              </a:lnSpc>
              <a:spcBef>
                <a:spcPct val="0"/>
              </a:spcBef>
            </a:pPr>
            <a:r>
              <a:rPr lang="en-US" sz="1066">
                <a:solidFill>
                  <a:srgbClr val="283D7D"/>
                </a:solidFill>
                <a:latin typeface="Montserrat"/>
                <a:ea typeface="Montserrat"/>
                <a:cs typeface="Montserrat"/>
                <a:sym typeface="Montserrat"/>
              </a:rPr>
              <a:t>Reduces Water consumption and shortens the process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003282" y="4493267"/>
            <a:ext cx="1778000" cy="178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93"/>
              </a:lnSpc>
              <a:spcBef>
                <a:spcPct val="0"/>
              </a:spcBef>
            </a:pPr>
            <a:r>
              <a:rPr lang="en-US" sz="1066" b="1">
                <a:solidFill>
                  <a:srgbClr val="283D7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Low Effluent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257282" y="4853523"/>
            <a:ext cx="1270000" cy="370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93"/>
              </a:lnSpc>
              <a:spcBef>
                <a:spcPct val="0"/>
              </a:spcBef>
            </a:pPr>
            <a:r>
              <a:rPr lang="en-US" sz="1066">
                <a:solidFill>
                  <a:srgbClr val="283D7D"/>
                </a:solidFill>
                <a:latin typeface="Montserrat"/>
                <a:ea typeface="Montserrat"/>
                <a:cs typeface="Montserrat"/>
                <a:sym typeface="Montserrat"/>
              </a:rPr>
              <a:t>Reduction in load of Effluent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907378" y="4493267"/>
            <a:ext cx="1778000" cy="178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93"/>
              </a:lnSpc>
              <a:spcBef>
                <a:spcPct val="0"/>
              </a:spcBef>
            </a:pPr>
            <a:r>
              <a:rPr lang="en-US" sz="1066" b="1">
                <a:solidFill>
                  <a:srgbClr val="283D7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Ease of use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161378" y="4853523"/>
            <a:ext cx="1333500" cy="370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93"/>
              </a:lnSpc>
              <a:spcBef>
                <a:spcPct val="0"/>
              </a:spcBef>
            </a:pPr>
            <a:r>
              <a:rPr lang="en-US" sz="1066">
                <a:solidFill>
                  <a:srgbClr val="283D7D"/>
                </a:solidFill>
                <a:latin typeface="Montserrat"/>
                <a:ea typeface="Montserrat"/>
                <a:cs typeface="Montserrat"/>
                <a:sym typeface="Montserrat"/>
              </a:rPr>
              <a:t>Optimized Dosing, low foaming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811474" y="4493267"/>
            <a:ext cx="1778000" cy="178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93"/>
              </a:lnSpc>
              <a:spcBef>
                <a:spcPct val="0"/>
              </a:spcBef>
            </a:pPr>
            <a:r>
              <a:rPr lang="en-US" sz="1066" b="1">
                <a:solidFill>
                  <a:srgbClr val="283D7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Quality Assurance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929091" y="4853523"/>
            <a:ext cx="1542767" cy="370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93"/>
              </a:lnSpc>
              <a:spcBef>
                <a:spcPct val="0"/>
              </a:spcBef>
            </a:pPr>
            <a:r>
              <a:rPr lang="en-US" sz="1066">
                <a:solidFill>
                  <a:srgbClr val="283D7D"/>
                </a:solidFill>
                <a:latin typeface="Montserrat"/>
                <a:ea typeface="Montserrat"/>
                <a:cs typeface="Montserrat"/>
                <a:sym typeface="Montserrat"/>
              </a:rPr>
              <a:t>Excellent Dyeing Effeciency </a:t>
            </a:r>
          </a:p>
        </p:txBody>
      </p:sp>
      <p:sp>
        <p:nvSpPr>
          <p:cNvPr id="46" name="Freeform 3">
            <a:extLst>
              <a:ext uri="{FF2B5EF4-FFF2-40B4-BE49-F238E27FC236}">
                <a16:creationId xmlns:a16="http://schemas.microsoft.com/office/drawing/2014/main" id="{17F45B8F-8410-3FCD-6742-E0C65AFC45F3}"/>
              </a:ext>
            </a:extLst>
          </p:cNvPr>
          <p:cNvSpPr/>
          <p:nvPr/>
        </p:nvSpPr>
        <p:spPr>
          <a:xfrm>
            <a:off x="10815178" y="166607"/>
            <a:ext cx="976393" cy="1038387"/>
          </a:xfrm>
          <a:custGeom>
            <a:avLst/>
            <a:gdLst/>
            <a:ahLst/>
            <a:cxnLst/>
            <a:rect l="l" t="t" r="r" b="b"/>
            <a:pathLst>
              <a:path w="1464590" h="1557580">
                <a:moveTo>
                  <a:pt x="0" y="0"/>
                </a:moveTo>
                <a:lnTo>
                  <a:pt x="1464590" y="0"/>
                </a:lnTo>
                <a:lnTo>
                  <a:pt x="1464590" y="1557580"/>
                </a:lnTo>
                <a:lnTo>
                  <a:pt x="0" y="155758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5C077F2D-B1AC-0E16-E595-6BC32F924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43240" y="6447976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283D7D"/>
                </a:solidFill>
              </a:rPr>
              <a:pPr/>
              <a:t>3</a:t>
            </a:fld>
            <a:endParaRPr lang="en-US" dirty="0">
              <a:solidFill>
                <a:srgbClr val="283D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2" grpId="0" animBg="1"/>
      <p:bldP spid="16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866595" y="2129604"/>
            <a:ext cx="1821135" cy="3107198"/>
            <a:chOff x="0" y="0"/>
            <a:chExt cx="857057" cy="146229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57057" cy="1462299"/>
            </a:xfrm>
            <a:custGeom>
              <a:avLst/>
              <a:gdLst/>
              <a:ahLst/>
              <a:cxnLst/>
              <a:rect l="l" t="t" r="r" b="b"/>
              <a:pathLst>
                <a:path w="857057" h="1462299">
                  <a:moveTo>
                    <a:pt x="22673" y="0"/>
                  </a:moveTo>
                  <a:lnTo>
                    <a:pt x="834384" y="0"/>
                  </a:lnTo>
                  <a:cubicBezTo>
                    <a:pt x="840397" y="0"/>
                    <a:pt x="846164" y="2389"/>
                    <a:pt x="850416" y="6641"/>
                  </a:cubicBezTo>
                  <a:cubicBezTo>
                    <a:pt x="854668" y="10893"/>
                    <a:pt x="857057" y="16660"/>
                    <a:pt x="857057" y="22673"/>
                  </a:cubicBezTo>
                  <a:lnTo>
                    <a:pt x="857057" y="1439627"/>
                  </a:lnTo>
                  <a:cubicBezTo>
                    <a:pt x="857057" y="1445640"/>
                    <a:pt x="854668" y="1451407"/>
                    <a:pt x="850416" y="1455659"/>
                  </a:cubicBezTo>
                  <a:cubicBezTo>
                    <a:pt x="846164" y="1459911"/>
                    <a:pt x="840397" y="1462299"/>
                    <a:pt x="834384" y="1462299"/>
                  </a:cubicBezTo>
                  <a:lnTo>
                    <a:pt x="22673" y="1462299"/>
                  </a:lnTo>
                  <a:cubicBezTo>
                    <a:pt x="16660" y="1462299"/>
                    <a:pt x="10893" y="1459911"/>
                    <a:pt x="6641" y="1455659"/>
                  </a:cubicBezTo>
                  <a:cubicBezTo>
                    <a:pt x="2389" y="1451407"/>
                    <a:pt x="0" y="1445640"/>
                    <a:pt x="0" y="1439627"/>
                  </a:cubicBezTo>
                  <a:lnTo>
                    <a:pt x="0" y="22673"/>
                  </a:lnTo>
                  <a:cubicBezTo>
                    <a:pt x="0" y="16660"/>
                    <a:pt x="2389" y="10893"/>
                    <a:pt x="6641" y="6641"/>
                  </a:cubicBezTo>
                  <a:cubicBezTo>
                    <a:pt x="10893" y="2389"/>
                    <a:pt x="16660" y="0"/>
                    <a:pt x="2267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IN" sz="1200">
                <a:solidFill>
                  <a:srgbClr val="283D7D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857057" cy="147182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800"/>
                </a:lnSpc>
              </a:pPr>
              <a:endParaRPr sz="1200">
                <a:solidFill>
                  <a:srgbClr val="283D7D"/>
                </a:solidFill>
                <a:latin typeface="Calibri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959033" y="2129604"/>
            <a:ext cx="1821135" cy="3107198"/>
            <a:chOff x="0" y="0"/>
            <a:chExt cx="857057" cy="146229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57057" cy="1462299"/>
            </a:xfrm>
            <a:custGeom>
              <a:avLst/>
              <a:gdLst/>
              <a:ahLst/>
              <a:cxnLst/>
              <a:rect l="l" t="t" r="r" b="b"/>
              <a:pathLst>
                <a:path w="857057" h="1462299">
                  <a:moveTo>
                    <a:pt x="22673" y="0"/>
                  </a:moveTo>
                  <a:lnTo>
                    <a:pt x="834384" y="0"/>
                  </a:lnTo>
                  <a:cubicBezTo>
                    <a:pt x="840397" y="0"/>
                    <a:pt x="846164" y="2389"/>
                    <a:pt x="850416" y="6641"/>
                  </a:cubicBezTo>
                  <a:cubicBezTo>
                    <a:pt x="854668" y="10893"/>
                    <a:pt x="857057" y="16660"/>
                    <a:pt x="857057" y="22673"/>
                  </a:cubicBezTo>
                  <a:lnTo>
                    <a:pt x="857057" y="1439627"/>
                  </a:lnTo>
                  <a:cubicBezTo>
                    <a:pt x="857057" y="1445640"/>
                    <a:pt x="854668" y="1451407"/>
                    <a:pt x="850416" y="1455659"/>
                  </a:cubicBezTo>
                  <a:cubicBezTo>
                    <a:pt x="846164" y="1459911"/>
                    <a:pt x="840397" y="1462299"/>
                    <a:pt x="834384" y="1462299"/>
                  </a:cubicBezTo>
                  <a:lnTo>
                    <a:pt x="22673" y="1462299"/>
                  </a:lnTo>
                  <a:cubicBezTo>
                    <a:pt x="16660" y="1462299"/>
                    <a:pt x="10893" y="1459911"/>
                    <a:pt x="6641" y="1455659"/>
                  </a:cubicBezTo>
                  <a:cubicBezTo>
                    <a:pt x="2389" y="1451407"/>
                    <a:pt x="0" y="1445640"/>
                    <a:pt x="0" y="1439627"/>
                  </a:cubicBezTo>
                  <a:lnTo>
                    <a:pt x="0" y="22673"/>
                  </a:lnTo>
                  <a:cubicBezTo>
                    <a:pt x="0" y="16660"/>
                    <a:pt x="2389" y="10893"/>
                    <a:pt x="6641" y="6641"/>
                  </a:cubicBezTo>
                  <a:cubicBezTo>
                    <a:pt x="10893" y="2389"/>
                    <a:pt x="16660" y="0"/>
                    <a:pt x="2267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IN" sz="1200">
                <a:solidFill>
                  <a:srgbClr val="283D7D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857057" cy="147182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800"/>
                </a:lnSpc>
              </a:pPr>
              <a:endParaRPr sz="1200">
                <a:solidFill>
                  <a:srgbClr val="283D7D"/>
                </a:solidFill>
                <a:latin typeface="Calibri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 rot="-10800000">
            <a:off x="950665" y="4849715"/>
            <a:ext cx="1652995" cy="894683"/>
          </a:xfrm>
          <a:custGeom>
            <a:avLst/>
            <a:gdLst/>
            <a:ahLst/>
            <a:cxnLst/>
            <a:rect l="l" t="t" r="r" b="b"/>
            <a:pathLst>
              <a:path w="2479492" h="1342025">
                <a:moveTo>
                  <a:pt x="0" y="0"/>
                </a:moveTo>
                <a:lnTo>
                  <a:pt x="2479492" y="0"/>
                </a:lnTo>
                <a:lnTo>
                  <a:pt x="2479492" y="1342024"/>
                </a:lnTo>
                <a:lnTo>
                  <a:pt x="0" y="13420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>
              <a:solidFill>
                <a:srgbClr val="283D7D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-10800000">
            <a:off x="3043103" y="4849715"/>
            <a:ext cx="1652995" cy="894683"/>
          </a:xfrm>
          <a:custGeom>
            <a:avLst/>
            <a:gdLst/>
            <a:ahLst/>
            <a:cxnLst/>
            <a:rect l="l" t="t" r="r" b="b"/>
            <a:pathLst>
              <a:path w="2479492" h="1342025">
                <a:moveTo>
                  <a:pt x="0" y="0"/>
                </a:moveTo>
                <a:lnTo>
                  <a:pt x="2479492" y="0"/>
                </a:lnTo>
                <a:lnTo>
                  <a:pt x="2479492" y="1342024"/>
                </a:lnTo>
                <a:lnTo>
                  <a:pt x="0" y="13420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>
              <a:solidFill>
                <a:srgbClr val="283D7D"/>
              </a:solidFill>
              <a:latin typeface="Calibri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961642" y="2242051"/>
            <a:ext cx="1631041" cy="360386"/>
            <a:chOff x="0" y="0"/>
            <a:chExt cx="640167" cy="14144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40167" cy="141448"/>
            </a:xfrm>
            <a:custGeom>
              <a:avLst/>
              <a:gdLst/>
              <a:ahLst/>
              <a:cxnLst/>
              <a:rect l="l" t="t" r="r" b="b"/>
              <a:pathLst>
                <a:path w="640167" h="141448">
                  <a:moveTo>
                    <a:pt x="0" y="0"/>
                  </a:moveTo>
                  <a:lnTo>
                    <a:pt x="640167" y="0"/>
                  </a:lnTo>
                  <a:lnTo>
                    <a:pt x="640167" y="141448"/>
                  </a:lnTo>
                  <a:lnTo>
                    <a:pt x="0" y="141448"/>
                  </a:lnTo>
                  <a:close/>
                </a:path>
              </a:pathLst>
            </a:custGeom>
            <a:solidFill>
              <a:srgbClr val="9FD441"/>
            </a:solidFill>
          </p:spPr>
          <p:txBody>
            <a:bodyPr/>
            <a:lstStyle/>
            <a:p>
              <a:pPr defTabSz="609630"/>
              <a:endParaRPr lang="en-IN" sz="1200">
                <a:solidFill>
                  <a:srgbClr val="283D7D"/>
                </a:solidFill>
                <a:latin typeface="Calibri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640167" cy="15097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800"/>
                </a:lnSpc>
              </a:pPr>
              <a:endParaRPr sz="1200">
                <a:solidFill>
                  <a:srgbClr val="283D7D"/>
                </a:solidFill>
                <a:latin typeface="Calibri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054080" y="2242051"/>
            <a:ext cx="1631041" cy="360386"/>
            <a:chOff x="0" y="0"/>
            <a:chExt cx="640167" cy="14144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40167" cy="141448"/>
            </a:xfrm>
            <a:custGeom>
              <a:avLst/>
              <a:gdLst/>
              <a:ahLst/>
              <a:cxnLst/>
              <a:rect l="l" t="t" r="r" b="b"/>
              <a:pathLst>
                <a:path w="640167" h="141448">
                  <a:moveTo>
                    <a:pt x="0" y="0"/>
                  </a:moveTo>
                  <a:lnTo>
                    <a:pt x="640167" y="0"/>
                  </a:lnTo>
                  <a:lnTo>
                    <a:pt x="640167" y="141448"/>
                  </a:lnTo>
                  <a:lnTo>
                    <a:pt x="0" y="141448"/>
                  </a:lnTo>
                  <a:close/>
                </a:path>
              </a:pathLst>
            </a:custGeom>
            <a:solidFill>
              <a:srgbClr val="2ACE74"/>
            </a:solidFill>
          </p:spPr>
          <p:txBody>
            <a:bodyPr/>
            <a:lstStyle/>
            <a:p>
              <a:pPr defTabSz="609630"/>
              <a:endParaRPr lang="en-IN" sz="1200">
                <a:solidFill>
                  <a:srgbClr val="283D7D"/>
                </a:solidFill>
                <a:latin typeface="Calibri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640167" cy="15097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800"/>
                </a:lnSpc>
              </a:pPr>
              <a:endParaRPr sz="1200">
                <a:solidFill>
                  <a:srgbClr val="283D7D"/>
                </a:solidFill>
                <a:latin typeface="Calibri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051471" y="2129604"/>
            <a:ext cx="1821135" cy="3107198"/>
            <a:chOff x="0" y="0"/>
            <a:chExt cx="857057" cy="146229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57057" cy="1462299"/>
            </a:xfrm>
            <a:custGeom>
              <a:avLst/>
              <a:gdLst/>
              <a:ahLst/>
              <a:cxnLst/>
              <a:rect l="l" t="t" r="r" b="b"/>
              <a:pathLst>
                <a:path w="857057" h="1462299">
                  <a:moveTo>
                    <a:pt x="22673" y="0"/>
                  </a:moveTo>
                  <a:lnTo>
                    <a:pt x="834384" y="0"/>
                  </a:lnTo>
                  <a:cubicBezTo>
                    <a:pt x="840397" y="0"/>
                    <a:pt x="846164" y="2389"/>
                    <a:pt x="850416" y="6641"/>
                  </a:cubicBezTo>
                  <a:cubicBezTo>
                    <a:pt x="854668" y="10893"/>
                    <a:pt x="857057" y="16660"/>
                    <a:pt x="857057" y="22673"/>
                  </a:cubicBezTo>
                  <a:lnTo>
                    <a:pt x="857057" y="1439627"/>
                  </a:lnTo>
                  <a:cubicBezTo>
                    <a:pt x="857057" y="1445640"/>
                    <a:pt x="854668" y="1451407"/>
                    <a:pt x="850416" y="1455659"/>
                  </a:cubicBezTo>
                  <a:cubicBezTo>
                    <a:pt x="846164" y="1459911"/>
                    <a:pt x="840397" y="1462299"/>
                    <a:pt x="834384" y="1462299"/>
                  </a:cubicBezTo>
                  <a:lnTo>
                    <a:pt x="22673" y="1462299"/>
                  </a:lnTo>
                  <a:cubicBezTo>
                    <a:pt x="16660" y="1462299"/>
                    <a:pt x="10893" y="1459911"/>
                    <a:pt x="6641" y="1455659"/>
                  </a:cubicBezTo>
                  <a:cubicBezTo>
                    <a:pt x="2389" y="1451407"/>
                    <a:pt x="0" y="1445640"/>
                    <a:pt x="0" y="1439627"/>
                  </a:cubicBezTo>
                  <a:lnTo>
                    <a:pt x="0" y="22673"/>
                  </a:lnTo>
                  <a:cubicBezTo>
                    <a:pt x="0" y="16660"/>
                    <a:pt x="2389" y="10893"/>
                    <a:pt x="6641" y="6641"/>
                  </a:cubicBezTo>
                  <a:cubicBezTo>
                    <a:pt x="10893" y="2389"/>
                    <a:pt x="16660" y="0"/>
                    <a:pt x="2267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IN" sz="1200">
                <a:solidFill>
                  <a:srgbClr val="283D7D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857057" cy="147182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800"/>
                </a:lnSpc>
              </a:pPr>
              <a:endParaRPr sz="1200">
                <a:solidFill>
                  <a:srgbClr val="283D7D"/>
                </a:solidFill>
                <a:latin typeface="Calibri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 rot="-10800000">
            <a:off x="5135541" y="4849715"/>
            <a:ext cx="1652995" cy="894683"/>
          </a:xfrm>
          <a:custGeom>
            <a:avLst/>
            <a:gdLst/>
            <a:ahLst/>
            <a:cxnLst/>
            <a:rect l="l" t="t" r="r" b="b"/>
            <a:pathLst>
              <a:path w="2479492" h="1342025">
                <a:moveTo>
                  <a:pt x="0" y="0"/>
                </a:moveTo>
                <a:lnTo>
                  <a:pt x="2479492" y="0"/>
                </a:lnTo>
                <a:lnTo>
                  <a:pt x="2479492" y="1342024"/>
                </a:lnTo>
                <a:lnTo>
                  <a:pt x="0" y="13420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>
              <a:solidFill>
                <a:srgbClr val="283D7D"/>
              </a:solidFill>
              <a:latin typeface="Calibri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5146518" y="2242051"/>
            <a:ext cx="1631041" cy="360386"/>
            <a:chOff x="0" y="0"/>
            <a:chExt cx="640167" cy="14144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40167" cy="141448"/>
            </a:xfrm>
            <a:custGeom>
              <a:avLst/>
              <a:gdLst/>
              <a:ahLst/>
              <a:cxnLst/>
              <a:rect l="l" t="t" r="r" b="b"/>
              <a:pathLst>
                <a:path w="640167" h="141448">
                  <a:moveTo>
                    <a:pt x="0" y="0"/>
                  </a:moveTo>
                  <a:lnTo>
                    <a:pt x="640167" y="0"/>
                  </a:lnTo>
                  <a:lnTo>
                    <a:pt x="640167" y="141448"/>
                  </a:lnTo>
                  <a:lnTo>
                    <a:pt x="0" y="141448"/>
                  </a:lnTo>
                  <a:close/>
                </a:path>
              </a:pathLst>
            </a:custGeom>
            <a:solidFill>
              <a:srgbClr val="00C1A5"/>
            </a:solidFill>
          </p:spPr>
          <p:txBody>
            <a:bodyPr/>
            <a:lstStyle/>
            <a:p>
              <a:pPr defTabSz="609630"/>
              <a:endParaRPr lang="en-IN" sz="1200">
                <a:solidFill>
                  <a:srgbClr val="283D7D"/>
                </a:solidFill>
                <a:latin typeface="Calibri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9525"/>
              <a:ext cx="640167" cy="15097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800"/>
                </a:lnSpc>
              </a:pPr>
              <a:endParaRPr sz="1200">
                <a:solidFill>
                  <a:srgbClr val="283D7D"/>
                </a:solidFill>
                <a:latin typeface="Calibri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143909" y="2129604"/>
            <a:ext cx="1821135" cy="3107198"/>
            <a:chOff x="0" y="0"/>
            <a:chExt cx="857057" cy="146229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57057" cy="1462299"/>
            </a:xfrm>
            <a:custGeom>
              <a:avLst/>
              <a:gdLst/>
              <a:ahLst/>
              <a:cxnLst/>
              <a:rect l="l" t="t" r="r" b="b"/>
              <a:pathLst>
                <a:path w="857057" h="1462299">
                  <a:moveTo>
                    <a:pt x="22673" y="0"/>
                  </a:moveTo>
                  <a:lnTo>
                    <a:pt x="834384" y="0"/>
                  </a:lnTo>
                  <a:cubicBezTo>
                    <a:pt x="840397" y="0"/>
                    <a:pt x="846164" y="2389"/>
                    <a:pt x="850416" y="6641"/>
                  </a:cubicBezTo>
                  <a:cubicBezTo>
                    <a:pt x="854668" y="10893"/>
                    <a:pt x="857057" y="16660"/>
                    <a:pt x="857057" y="22673"/>
                  </a:cubicBezTo>
                  <a:lnTo>
                    <a:pt x="857057" y="1439627"/>
                  </a:lnTo>
                  <a:cubicBezTo>
                    <a:pt x="857057" y="1445640"/>
                    <a:pt x="854668" y="1451407"/>
                    <a:pt x="850416" y="1455659"/>
                  </a:cubicBezTo>
                  <a:cubicBezTo>
                    <a:pt x="846164" y="1459911"/>
                    <a:pt x="840397" y="1462299"/>
                    <a:pt x="834384" y="1462299"/>
                  </a:cubicBezTo>
                  <a:lnTo>
                    <a:pt x="22673" y="1462299"/>
                  </a:lnTo>
                  <a:cubicBezTo>
                    <a:pt x="16660" y="1462299"/>
                    <a:pt x="10893" y="1459911"/>
                    <a:pt x="6641" y="1455659"/>
                  </a:cubicBezTo>
                  <a:cubicBezTo>
                    <a:pt x="2389" y="1451407"/>
                    <a:pt x="0" y="1445640"/>
                    <a:pt x="0" y="1439627"/>
                  </a:cubicBezTo>
                  <a:lnTo>
                    <a:pt x="0" y="22673"/>
                  </a:lnTo>
                  <a:cubicBezTo>
                    <a:pt x="0" y="16660"/>
                    <a:pt x="2389" y="10893"/>
                    <a:pt x="6641" y="6641"/>
                  </a:cubicBezTo>
                  <a:cubicBezTo>
                    <a:pt x="10893" y="2389"/>
                    <a:pt x="16660" y="0"/>
                    <a:pt x="2267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IN" sz="1200">
                <a:solidFill>
                  <a:srgbClr val="283D7D"/>
                </a:solidFill>
                <a:latin typeface="Calibri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9525"/>
              <a:ext cx="857057" cy="147182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800"/>
                </a:lnSpc>
              </a:pPr>
              <a:endParaRPr sz="1200">
                <a:solidFill>
                  <a:srgbClr val="283D7D"/>
                </a:solidFill>
                <a:latin typeface="Calibri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 rot="-10800000">
            <a:off x="7227979" y="4849715"/>
            <a:ext cx="1652995" cy="894683"/>
          </a:xfrm>
          <a:custGeom>
            <a:avLst/>
            <a:gdLst/>
            <a:ahLst/>
            <a:cxnLst/>
            <a:rect l="l" t="t" r="r" b="b"/>
            <a:pathLst>
              <a:path w="2479492" h="1342025">
                <a:moveTo>
                  <a:pt x="0" y="0"/>
                </a:moveTo>
                <a:lnTo>
                  <a:pt x="2479492" y="0"/>
                </a:lnTo>
                <a:lnTo>
                  <a:pt x="2479492" y="1342024"/>
                </a:lnTo>
                <a:lnTo>
                  <a:pt x="0" y="13420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>
              <a:solidFill>
                <a:srgbClr val="283D7D"/>
              </a:solidFill>
              <a:latin typeface="Calibri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7238956" y="2242051"/>
            <a:ext cx="1631041" cy="360386"/>
            <a:chOff x="0" y="0"/>
            <a:chExt cx="640167" cy="14144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40167" cy="141448"/>
            </a:xfrm>
            <a:custGeom>
              <a:avLst/>
              <a:gdLst/>
              <a:ahLst/>
              <a:cxnLst/>
              <a:rect l="l" t="t" r="r" b="b"/>
              <a:pathLst>
                <a:path w="640167" h="141448">
                  <a:moveTo>
                    <a:pt x="0" y="0"/>
                  </a:moveTo>
                  <a:lnTo>
                    <a:pt x="640167" y="0"/>
                  </a:lnTo>
                  <a:lnTo>
                    <a:pt x="640167" y="141448"/>
                  </a:lnTo>
                  <a:lnTo>
                    <a:pt x="0" y="141448"/>
                  </a:lnTo>
                  <a:close/>
                </a:path>
              </a:pathLst>
            </a:custGeom>
            <a:solidFill>
              <a:srgbClr val="00AFCA"/>
            </a:solidFill>
          </p:spPr>
          <p:txBody>
            <a:bodyPr/>
            <a:lstStyle/>
            <a:p>
              <a:pPr defTabSz="609630"/>
              <a:endParaRPr lang="en-IN" sz="1200">
                <a:solidFill>
                  <a:srgbClr val="283D7D"/>
                </a:solidFill>
                <a:latin typeface="Calibri"/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640167" cy="15097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800"/>
                </a:lnSpc>
              </a:pPr>
              <a:endParaRPr sz="1200">
                <a:solidFill>
                  <a:srgbClr val="283D7D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236347" y="2129604"/>
            <a:ext cx="1821135" cy="3107198"/>
            <a:chOff x="0" y="0"/>
            <a:chExt cx="857057" cy="146229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57057" cy="1462299"/>
            </a:xfrm>
            <a:custGeom>
              <a:avLst/>
              <a:gdLst/>
              <a:ahLst/>
              <a:cxnLst/>
              <a:rect l="l" t="t" r="r" b="b"/>
              <a:pathLst>
                <a:path w="857057" h="1462299">
                  <a:moveTo>
                    <a:pt x="22673" y="0"/>
                  </a:moveTo>
                  <a:lnTo>
                    <a:pt x="834384" y="0"/>
                  </a:lnTo>
                  <a:cubicBezTo>
                    <a:pt x="840397" y="0"/>
                    <a:pt x="846164" y="2389"/>
                    <a:pt x="850416" y="6641"/>
                  </a:cubicBezTo>
                  <a:cubicBezTo>
                    <a:pt x="854668" y="10893"/>
                    <a:pt x="857057" y="16660"/>
                    <a:pt x="857057" y="22673"/>
                  </a:cubicBezTo>
                  <a:lnTo>
                    <a:pt x="857057" y="1439627"/>
                  </a:lnTo>
                  <a:cubicBezTo>
                    <a:pt x="857057" y="1445640"/>
                    <a:pt x="854668" y="1451407"/>
                    <a:pt x="850416" y="1455659"/>
                  </a:cubicBezTo>
                  <a:cubicBezTo>
                    <a:pt x="846164" y="1459911"/>
                    <a:pt x="840397" y="1462299"/>
                    <a:pt x="834384" y="1462299"/>
                  </a:cubicBezTo>
                  <a:lnTo>
                    <a:pt x="22673" y="1462299"/>
                  </a:lnTo>
                  <a:cubicBezTo>
                    <a:pt x="16660" y="1462299"/>
                    <a:pt x="10893" y="1459911"/>
                    <a:pt x="6641" y="1455659"/>
                  </a:cubicBezTo>
                  <a:cubicBezTo>
                    <a:pt x="2389" y="1451407"/>
                    <a:pt x="0" y="1445640"/>
                    <a:pt x="0" y="1439627"/>
                  </a:cubicBezTo>
                  <a:lnTo>
                    <a:pt x="0" y="22673"/>
                  </a:lnTo>
                  <a:cubicBezTo>
                    <a:pt x="0" y="16660"/>
                    <a:pt x="2389" y="10893"/>
                    <a:pt x="6641" y="6641"/>
                  </a:cubicBezTo>
                  <a:cubicBezTo>
                    <a:pt x="10893" y="2389"/>
                    <a:pt x="16660" y="0"/>
                    <a:pt x="2267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IN" sz="1200">
                <a:solidFill>
                  <a:srgbClr val="283D7D"/>
                </a:solidFill>
                <a:latin typeface="Calibri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9525"/>
              <a:ext cx="857057" cy="147182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800"/>
                </a:lnSpc>
              </a:pPr>
              <a:endParaRPr sz="1200">
                <a:solidFill>
                  <a:srgbClr val="283D7D"/>
                </a:solidFill>
                <a:latin typeface="Calibri"/>
              </a:endParaRPr>
            </a:p>
          </p:txBody>
        </p:sp>
      </p:grpSp>
      <p:sp>
        <p:nvSpPr>
          <p:cNvPr id="35" name="Freeform 35"/>
          <p:cNvSpPr/>
          <p:nvPr/>
        </p:nvSpPr>
        <p:spPr>
          <a:xfrm rot="-10800000">
            <a:off x="9320417" y="4849715"/>
            <a:ext cx="1652995" cy="894683"/>
          </a:xfrm>
          <a:custGeom>
            <a:avLst/>
            <a:gdLst/>
            <a:ahLst/>
            <a:cxnLst/>
            <a:rect l="l" t="t" r="r" b="b"/>
            <a:pathLst>
              <a:path w="2479492" h="1342025">
                <a:moveTo>
                  <a:pt x="0" y="0"/>
                </a:moveTo>
                <a:lnTo>
                  <a:pt x="2479491" y="0"/>
                </a:lnTo>
                <a:lnTo>
                  <a:pt x="2479491" y="1342024"/>
                </a:lnTo>
                <a:lnTo>
                  <a:pt x="0" y="13420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>
              <a:solidFill>
                <a:srgbClr val="283D7D"/>
              </a:solidFill>
              <a:latin typeface="Calibri"/>
            </a:endParaRPr>
          </a:p>
        </p:txBody>
      </p:sp>
      <p:grpSp>
        <p:nvGrpSpPr>
          <p:cNvPr id="36" name="Group 36"/>
          <p:cNvGrpSpPr/>
          <p:nvPr/>
        </p:nvGrpSpPr>
        <p:grpSpPr>
          <a:xfrm>
            <a:off x="9331394" y="2242051"/>
            <a:ext cx="1631041" cy="360386"/>
            <a:chOff x="0" y="0"/>
            <a:chExt cx="640167" cy="141448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40167" cy="141448"/>
            </a:xfrm>
            <a:custGeom>
              <a:avLst/>
              <a:gdLst/>
              <a:ahLst/>
              <a:cxnLst/>
              <a:rect l="l" t="t" r="r" b="b"/>
              <a:pathLst>
                <a:path w="640167" h="141448">
                  <a:moveTo>
                    <a:pt x="0" y="0"/>
                  </a:moveTo>
                  <a:lnTo>
                    <a:pt x="640167" y="0"/>
                  </a:lnTo>
                  <a:lnTo>
                    <a:pt x="640167" y="141448"/>
                  </a:lnTo>
                  <a:lnTo>
                    <a:pt x="0" y="141448"/>
                  </a:lnTo>
                  <a:close/>
                </a:path>
              </a:pathLst>
            </a:custGeom>
            <a:solidFill>
              <a:srgbClr val="0099D8"/>
            </a:solidFill>
          </p:spPr>
          <p:txBody>
            <a:bodyPr/>
            <a:lstStyle/>
            <a:p>
              <a:pPr defTabSz="609630"/>
              <a:endParaRPr lang="en-IN" sz="1200">
                <a:solidFill>
                  <a:srgbClr val="283D7D"/>
                </a:solidFill>
                <a:latin typeface="Calibri"/>
              </a:endParaRP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9525"/>
              <a:ext cx="640167" cy="15097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800"/>
                </a:lnSpc>
              </a:pPr>
              <a:endParaRPr sz="1200">
                <a:solidFill>
                  <a:srgbClr val="283D7D"/>
                </a:solidFill>
                <a:latin typeface="Calibri"/>
              </a:endParaRPr>
            </a:p>
          </p:txBody>
        </p:sp>
      </p:grpSp>
      <p:sp>
        <p:nvSpPr>
          <p:cNvPr id="39" name="Freeform 39"/>
          <p:cNvSpPr/>
          <p:nvPr/>
        </p:nvSpPr>
        <p:spPr>
          <a:xfrm>
            <a:off x="1607744" y="5095175"/>
            <a:ext cx="338836" cy="406400"/>
          </a:xfrm>
          <a:custGeom>
            <a:avLst/>
            <a:gdLst/>
            <a:ahLst/>
            <a:cxnLst/>
            <a:rect l="l" t="t" r="r" b="b"/>
            <a:pathLst>
              <a:path w="508254" h="609600">
                <a:moveTo>
                  <a:pt x="0" y="0"/>
                </a:moveTo>
                <a:lnTo>
                  <a:pt x="508254" y="0"/>
                </a:lnTo>
                <a:lnTo>
                  <a:pt x="508254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>
              <a:solidFill>
                <a:srgbClr val="283D7D"/>
              </a:solidFill>
              <a:latin typeface="Calibri"/>
            </a:endParaRPr>
          </a:p>
        </p:txBody>
      </p:sp>
      <p:sp>
        <p:nvSpPr>
          <p:cNvPr id="40" name="Freeform 40"/>
          <p:cNvSpPr/>
          <p:nvPr/>
        </p:nvSpPr>
        <p:spPr>
          <a:xfrm>
            <a:off x="3666400" y="5128957"/>
            <a:ext cx="406400" cy="338836"/>
          </a:xfrm>
          <a:custGeom>
            <a:avLst/>
            <a:gdLst/>
            <a:ahLst/>
            <a:cxnLst/>
            <a:rect l="l" t="t" r="r" b="b"/>
            <a:pathLst>
              <a:path w="609600" h="508254">
                <a:moveTo>
                  <a:pt x="0" y="0"/>
                </a:moveTo>
                <a:lnTo>
                  <a:pt x="609600" y="0"/>
                </a:lnTo>
                <a:lnTo>
                  <a:pt x="609600" y="508254"/>
                </a:lnTo>
                <a:lnTo>
                  <a:pt x="0" y="5082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>
              <a:solidFill>
                <a:srgbClr val="283D7D"/>
              </a:solidFill>
              <a:latin typeface="Calibri"/>
            </a:endParaRPr>
          </a:p>
        </p:txBody>
      </p:sp>
      <p:sp>
        <p:nvSpPr>
          <p:cNvPr id="41" name="Freeform 41"/>
          <p:cNvSpPr/>
          <p:nvPr/>
        </p:nvSpPr>
        <p:spPr>
          <a:xfrm>
            <a:off x="5758838" y="5095175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0"/>
                </a:moveTo>
                <a:lnTo>
                  <a:pt x="609600" y="0"/>
                </a:lnTo>
                <a:lnTo>
                  <a:pt x="6096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>
              <a:solidFill>
                <a:srgbClr val="283D7D"/>
              </a:solidFill>
              <a:latin typeface="Calibri"/>
            </a:endParaRPr>
          </a:p>
        </p:txBody>
      </p:sp>
      <p:sp>
        <p:nvSpPr>
          <p:cNvPr id="42" name="Freeform 42"/>
          <p:cNvSpPr/>
          <p:nvPr/>
        </p:nvSpPr>
        <p:spPr>
          <a:xfrm>
            <a:off x="7851276" y="5095175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0"/>
                </a:moveTo>
                <a:lnTo>
                  <a:pt x="609600" y="0"/>
                </a:lnTo>
                <a:lnTo>
                  <a:pt x="6096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>
              <a:solidFill>
                <a:srgbClr val="283D7D"/>
              </a:solidFill>
              <a:latin typeface="Calibri"/>
            </a:endParaRPr>
          </a:p>
        </p:txBody>
      </p:sp>
      <p:sp>
        <p:nvSpPr>
          <p:cNvPr id="43" name="Freeform 43"/>
          <p:cNvSpPr/>
          <p:nvPr/>
        </p:nvSpPr>
        <p:spPr>
          <a:xfrm>
            <a:off x="9943715" y="5095175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0"/>
                </a:moveTo>
                <a:lnTo>
                  <a:pt x="609600" y="0"/>
                </a:lnTo>
                <a:lnTo>
                  <a:pt x="6096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>
              <a:solidFill>
                <a:srgbClr val="283D7D"/>
              </a:solidFill>
              <a:latin typeface="Calibri"/>
            </a:endParaRPr>
          </a:p>
        </p:txBody>
      </p:sp>
      <p:sp>
        <p:nvSpPr>
          <p:cNvPr id="44" name="Freeform 44"/>
          <p:cNvSpPr/>
          <p:nvPr/>
        </p:nvSpPr>
        <p:spPr>
          <a:xfrm>
            <a:off x="1656977" y="2242051"/>
            <a:ext cx="340835" cy="340835"/>
          </a:xfrm>
          <a:custGeom>
            <a:avLst/>
            <a:gdLst/>
            <a:ahLst/>
            <a:cxnLst/>
            <a:rect l="l" t="t" r="r" b="b"/>
            <a:pathLst>
              <a:path w="511252" h="511252">
                <a:moveTo>
                  <a:pt x="0" y="0"/>
                </a:moveTo>
                <a:lnTo>
                  <a:pt x="511251" y="0"/>
                </a:lnTo>
                <a:lnTo>
                  <a:pt x="511251" y="511251"/>
                </a:lnTo>
                <a:lnTo>
                  <a:pt x="0" y="5112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>
              <a:solidFill>
                <a:srgbClr val="283D7D"/>
              </a:solidFill>
              <a:latin typeface="Calibri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5263538" y="3312109"/>
            <a:ext cx="1397000" cy="370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93"/>
              </a:lnSpc>
              <a:spcBef>
                <a:spcPct val="0"/>
              </a:spcBef>
            </a:pPr>
            <a:r>
              <a:rPr lang="en-US" sz="1066">
                <a:solidFill>
                  <a:srgbClr val="283D7D"/>
                </a:solidFill>
                <a:latin typeface="Montserrat"/>
                <a:ea typeface="Montserrat"/>
                <a:cs typeface="Montserrat"/>
                <a:sym typeface="Montserrat"/>
              </a:rPr>
              <a:t>Excellent fastness properties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048000" y="647700"/>
            <a:ext cx="6096000" cy="344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00"/>
              </a:lnSpc>
              <a:spcBef>
                <a:spcPct val="0"/>
              </a:spcBef>
            </a:pPr>
            <a:r>
              <a:rPr lang="en-US" sz="2071" b="1">
                <a:solidFill>
                  <a:srgbClr val="283D7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AMPINOL RDP-CW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048000" y="1125139"/>
            <a:ext cx="6096000" cy="224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67"/>
              </a:lnSpc>
              <a:spcBef>
                <a:spcPct val="0"/>
              </a:spcBef>
            </a:pPr>
            <a:r>
              <a:rPr lang="en-US" sz="1333">
                <a:solidFill>
                  <a:srgbClr val="283D7D"/>
                </a:solidFill>
                <a:latin typeface="Montserrat"/>
                <a:ea typeface="Montserrat"/>
                <a:cs typeface="Montserrat"/>
                <a:sym typeface="Montserrat"/>
              </a:rPr>
              <a:t>One bath washing off agent for Polyester and Dyeing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78662" y="3312109"/>
            <a:ext cx="1397000" cy="370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93"/>
              </a:lnSpc>
              <a:spcBef>
                <a:spcPct val="0"/>
              </a:spcBef>
            </a:pPr>
            <a:r>
              <a:rPr lang="en-US" sz="1066">
                <a:solidFill>
                  <a:srgbClr val="283D7D"/>
                </a:solidFill>
                <a:latin typeface="Montserrat"/>
                <a:ea typeface="Montserrat"/>
                <a:cs typeface="Montserrat"/>
                <a:sym typeface="Montserrat"/>
              </a:rPr>
              <a:t>One Bath Soaping for PES and CO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171100" y="3312109"/>
            <a:ext cx="1397000" cy="370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93"/>
              </a:lnSpc>
              <a:spcBef>
                <a:spcPct val="0"/>
              </a:spcBef>
            </a:pPr>
            <a:r>
              <a:rPr lang="en-US" sz="1066">
                <a:solidFill>
                  <a:srgbClr val="283D7D"/>
                </a:solidFill>
                <a:latin typeface="Montserrat"/>
                <a:ea typeface="Montserrat"/>
                <a:cs typeface="Montserrat"/>
                <a:sym typeface="Montserrat"/>
              </a:rPr>
              <a:t>Superior Dispersing Properties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355976" y="3312109"/>
            <a:ext cx="1397000" cy="178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93"/>
              </a:lnSpc>
              <a:spcBef>
                <a:spcPct val="0"/>
              </a:spcBef>
            </a:pPr>
            <a:r>
              <a:rPr lang="en-US" sz="1066">
                <a:solidFill>
                  <a:srgbClr val="283D7D"/>
                </a:solidFill>
                <a:latin typeface="Montserrat"/>
                <a:ea typeface="Montserrat"/>
                <a:cs typeface="Montserrat"/>
                <a:sym typeface="Montserrat"/>
              </a:rPr>
              <a:t>Reduced Cycle time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448415" y="3312109"/>
            <a:ext cx="1397000" cy="370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93"/>
              </a:lnSpc>
              <a:spcBef>
                <a:spcPct val="0"/>
              </a:spcBef>
            </a:pPr>
            <a:r>
              <a:rPr lang="en-US" sz="1066">
                <a:solidFill>
                  <a:srgbClr val="283D7D"/>
                </a:solidFill>
                <a:latin typeface="Montserrat"/>
                <a:ea typeface="Montserrat"/>
                <a:cs typeface="Montserrat"/>
                <a:sym typeface="Montserrat"/>
              </a:rPr>
              <a:t>Suitable for Exhaust and continious</a:t>
            </a:r>
          </a:p>
        </p:txBody>
      </p:sp>
      <p:sp>
        <p:nvSpPr>
          <p:cNvPr id="52" name="Freeform 52"/>
          <p:cNvSpPr/>
          <p:nvPr/>
        </p:nvSpPr>
        <p:spPr>
          <a:xfrm>
            <a:off x="3651659" y="2242051"/>
            <a:ext cx="340835" cy="340835"/>
          </a:xfrm>
          <a:custGeom>
            <a:avLst/>
            <a:gdLst/>
            <a:ahLst/>
            <a:cxnLst/>
            <a:rect l="l" t="t" r="r" b="b"/>
            <a:pathLst>
              <a:path w="511252" h="511252">
                <a:moveTo>
                  <a:pt x="0" y="0"/>
                </a:moveTo>
                <a:lnTo>
                  <a:pt x="511252" y="0"/>
                </a:lnTo>
                <a:lnTo>
                  <a:pt x="511252" y="511251"/>
                </a:lnTo>
                <a:lnTo>
                  <a:pt x="0" y="5112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>
              <a:solidFill>
                <a:srgbClr val="283D7D"/>
              </a:solidFill>
              <a:latin typeface="Calibri"/>
            </a:endParaRPr>
          </a:p>
        </p:txBody>
      </p:sp>
      <p:sp>
        <p:nvSpPr>
          <p:cNvPr id="53" name="Freeform 53"/>
          <p:cNvSpPr/>
          <p:nvPr/>
        </p:nvSpPr>
        <p:spPr>
          <a:xfrm>
            <a:off x="5793424" y="2242051"/>
            <a:ext cx="340835" cy="340835"/>
          </a:xfrm>
          <a:custGeom>
            <a:avLst/>
            <a:gdLst/>
            <a:ahLst/>
            <a:cxnLst/>
            <a:rect l="l" t="t" r="r" b="b"/>
            <a:pathLst>
              <a:path w="511252" h="511252">
                <a:moveTo>
                  <a:pt x="0" y="0"/>
                </a:moveTo>
                <a:lnTo>
                  <a:pt x="511252" y="0"/>
                </a:lnTo>
                <a:lnTo>
                  <a:pt x="511252" y="511251"/>
                </a:lnTo>
                <a:lnTo>
                  <a:pt x="0" y="5112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>
              <a:solidFill>
                <a:srgbClr val="283D7D"/>
              </a:solidFill>
              <a:latin typeface="Calibri"/>
            </a:endParaRPr>
          </a:p>
        </p:txBody>
      </p:sp>
      <p:sp>
        <p:nvSpPr>
          <p:cNvPr id="54" name="Freeform 54"/>
          <p:cNvSpPr/>
          <p:nvPr/>
        </p:nvSpPr>
        <p:spPr>
          <a:xfrm>
            <a:off x="7884059" y="2261602"/>
            <a:ext cx="340835" cy="340835"/>
          </a:xfrm>
          <a:custGeom>
            <a:avLst/>
            <a:gdLst/>
            <a:ahLst/>
            <a:cxnLst/>
            <a:rect l="l" t="t" r="r" b="b"/>
            <a:pathLst>
              <a:path w="511252" h="511252">
                <a:moveTo>
                  <a:pt x="0" y="0"/>
                </a:moveTo>
                <a:lnTo>
                  <a:pt x="511252" y="0"/>
                </a:lnTo>
                <a:lnTo>
                  <a:pt x="511252" y="511252"/>
                </a:lnTo>
                <a:lnTo>
                  <a:pt x="0" y="5112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>
              <a:solidFill>
                <a:srgbClr val="283D7D"/>
              </a:solidFill>
              <a:latin typeface="Calibri"/>
            </a:endParaRPr>
          </a:p>
        </p:txBody>
      </p:sp>
      <p:sp>
        <p:nvSpPr>
          <p:cNvPr id="55" name="Freeform 55"/>
          <p:cNvSpPr/>
          <p:nvPr/>
        </p:nvSpPr>
        <p:spPr>
          <a:xfrm>
            <a:off x="9976497" y="2242051"/>
            <a:ext cx="340835" cy="340835"/>
          </a:xfrm>
          <a:custGeom>
            <a:avLst/>
            <a:gdLst/>
            <a:ahLst/>
            <a:cxnLst/>
            <a:rect l="l" t="t" r="r" b="b"/>
            <a:pathLst>
              <a:path w="511252" h="511252">
                <a:moveTo>
                  <a:pt x="0" y="0"/>
                </a:moveTo>
                <a:lnTo>
                  <a:pt x="511251" y="0"/>
                </a:lnTo>
                <a:lnTo>
                  <a:pt x="511251" y="511251"/>
                </a:lnTo>
                <a:lnTo>
                  <a:pt x="0" y="5112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>
              <a:solidFill>
                <a:srgbClr val="283D7D"/>
              </a:solidFill>
              <a:latin typeface="Calibri"/>
            </a:endParaRPr>
          </a:p>
        </p:txBody>
      </p:sp>
      <p:sp>
        <p:nvSpPr>
          <p:cNvPr id="56" name="Freeform 3">
            <a:extLst>
              <a:ext uri="{FF2B5EF4-FFF2-40B4-BE49-F238E27FC236}">
                <a16:creationId xmlns:a16="http://schemas.microsoft.com/office/drawing/2014/main" id="{AE823824-CD10-F33B-D436-B5BD76CEFBCE}"/>
              </a:ext>
            </a:extLst>
          </p:cNvPr>
          <p:cNvSpPr/>
          <p:nvPr/>
        </p:nvSpPr>
        <p:spPr>
          <a:xfrm>
            <a:off x="10815178" y="166607"/>
            <a:ext cx="976393" cy="1038387"/>
          </a:xfrm>
          <a:custGeom>
            <a:avLst/>
            <a:gdLst/>
            <a:ahLst/>
            <a:cxnLst/>
            <a:rect l="l" t="t" r="r" b="b"/>
            <a:pathLst>
              <a:path w="1464590" h="1557580">
                <a:moveTo>
                  <a:pt x="0" y="0"/>
                </a:moveTo>
                <a:lnTo>
                  <a:pt x="1464590" y="0"/>
                </a:lnTo>
                <a:lnTo>
                  <a:pt x="1464590" y="1557580"/>
                </a:lnTo>
                <a:lnTo>
                  <a:pt x="0" y="155758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 dirty="0">
              <a:solidFill>
                <a:srgbClr val="283D7D"/>
              </a:solidFill>
              <a:latin typeface="Calibri"/>
            </a:endParaRPr>
          </a:p>
        </p:txBody>
      </p:sp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73FF64DC-A554-5548-173B-C8FD27AB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51235" y="6280932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283D7D"/>
                </a:solidFill>
              </a:rPr>
              <a:pPr/>
              <a:t>4</a:t>
            </a:fld>
            <a:endParaRPr lang="en-US" dirty="0">
              <a:solidFill>
                <a:srgbClr val="283D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1" grpId="0" animBg="1"/>
      <p:bldP spid="28" grpId="0" animBg="1"/>
      <p:bldP spid="3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8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ABD828FC-6554-D6B7-67B7-7E0775C03AD5}"/>
              </a:ext>
            </a:extLst>
          </p:cNvPr>
          <p:cNvSpPr txBox="1"/>
          <p:nvPr/>
        </p:nvSpPr>
        <p:spPr>
          <a:xfrm>
            <a:off x="638881" y="417576"/>
            <a:ext cx="10909640" cy="1249394"/>
          </a:xfrm>
          <a:prstGeom prst="rect">
            <a:avLst/>
          </a:prstGeom>
        </p:spPr>
        <p:txBody>
          <a:bodyPr vert="horz" lIns="60960" tIns="30480" rIns="60960" bIns="30480" rtlCol="0" anchor="ctr">
            <a:normAutofit/>
          </a:bodyPr>
          <a:lstStyle/>
          <a:p>
            <a:pPr algn="ctr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5867" b="1" dirty="0">
                <a:solidFill>
                  <a:srgbClr val="1E3379"/>
                </a:solidFill>
                <a:latin typeface="Montserrat" panose="00000500000000000000" pitchFamily="2" charset="0"/>
                <a:sym typeface="Montserrat Bold"/>
              </a:rPr>
              <a:t>Conventional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BF0524-AC21-05D3-1B8C-543B2D757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29987"/>
            <a:ext cx="11548872" cy="2783512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0820738" y="166607"/>
            <a:ext cx="976393" cy="1038387"/>
          </a:xfrm>
          <a:custGeom>
            <a:avLst/>
            <a:gdLst/>
            <a:ahLst/>
            <a:cxnLst/>
            <a:rect l="l" t="t" r="r" b="b"/>
            <a:pathLst>
              <a:path w="1464590" h="1557580">
                <a:moveTo>
                  <a:pt x="0" y="0"/>
                </a:moveTo>
                <a:lnTo>
                  <a:pt x="1464591" y="0"/>
                </a:lnTo>
                <a:lnTo>
                  <a:pt x="1464591" y="1557580"/>
                </a:lnTo>
                <a:lnTo>
                  <a:pt x="0" y="1557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189BD2-4AA7-859B-2BA9-F0D7FFAC5BF8}"/>
              </a:ext>
            </a:extLst>
          </p:cNvPr>
          <p:cNvSpPr txBox="1"/>
          <p:nvPr/>
        </p:nvSpPr>
        <p:spPr>
          <a:xfrm>
            <a:off x="8145272" y="5055303"/>
            <a:ext cx="3556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1200" b="1" dirty="0">
                <a:solidFill>
                  <a:srgbClr val="1E3379"/>
                </a:solidFill>
                <a:latin typeface="Montserrat" panose="00000500000000000000" pitchFamily="2" charset="0"/>
                <a:ea typeface="Meiryo" panose="020B0400000000000000" pitchFamily="34" charset="-128"/>
              </a:rPr>
              <a:t>Total No of Baths 		: 13</a:t>
            </a:r>
          </a:p>
          <a:p>
            <a:pPr defTabSz="609630"/>
            <a:endParaRPr lang="en-US" sz="1200" b="1" dirty="0">
              <a:solidFill>
                <a:srgbClr val="1E3379"/>
              </a:solidFill>
              <a:latin typeface="Montserrat" panose="00000500000000000000" pitchFamily="2" charset="0"/>
              <a:ea typeface="Meiryo" panose="020B0400000000000000" pitchFamily="34" charset="-128"/>
            </a:endParaRPr>
          </a:p>
          <a:p>
            <a:pPr defTabSz="609630"/>
            <a:r>
              <a:rPr lang="en-US" sz="1200" b="1" dirty="0">
                <a:solidFill>
                  <a:srgbClr val="1E3379"/>
                </a:solidFill>
                <a:latin typeface="Montserrat" panose="00000500000000000000" pitchFamily="2" charset="0"/>
                <a:ea typeface="Meiryo" panose="020B0400000000000000" pitchFamily="34" charset="-128"/>
              </a:rPr>
              <a:t>Total Hours of Processing	: 10 Hours</a:t>
            </a:r>
          </a:p>
          <a:p>
            <a:pPr defTabSz="609630"/>
            <a:endParaRPr lang="en-US" sz="1200" b="1" dirty="0">
              <a:solidFill>
                <a:srgbClr val="1E3379"/>
              </a:solidFill>
              <a:latin typeface="Montserrat" panose="00000500000000000000" pitchFamily="2" charset="0"/>
              <a:ea typeface="Meiryo" panose="020B0400000000000000" pitchFamily="34" charset="-128"/>
            </a:endParaRPr>
          </a:p>
          <a:p>
            <a:pPr defTabSz="609630"/>
            <a:r>
              <a:rPr lang="en-US" sz="1200" b="1" dirty="0">
                <a:solidFill>
                  <a:srgbClr val="1E3379"/>
                </a:solidFill>
                <a:latin typeface="Montserrat" panose="00000500000000000000" pitchFamily="2" charset="0"/>
                <a:ea typeface="Meiryo" panose="020B0400000000000000" pitchFamily="34" charset="-128"/>
              </a:rPr>
              <a:t>Total Liters of water*		: 10,400 lts</a:t>
            </a:r>
          </a:p>
          <a:p>
            <a:pPr defTabSz="609630"/>
            <a:endParaRPr lang="en-US" sz="1200" b="1" dirty="0">
              <a:solidFill>
                <a:srgbClr val="1E3379"/>
              </a:solidFill>
              <a:latin typeface="Montserrat" panose="00000500000000000000" pitchFamily="2" charset="0"/>
              <a:ea typeface="Meiryo" panose="020B0400000000000000" pitchFamily="34" charset="-128"/>
            </a:endParaRPr>
          </a:p>
          <a:p>
            <a:pPr defTabSz="609630"/>
            <a:r>
              <a:rPr lang="en-US" sz="800" b="1" dirty="0">
                <a:solidFill>
                  <a:srgbClr val="1E3379"/>
                </a:solidFill>
                <a:latin typeface="Montserrat" panose="00000500000000000000" pitchFamily="2" charset="0"/>
                <a:ea typeface="Meiryo" panose="020B0400000000000000" pitchFamily="34" charset="-128"/>
              </a:rPr>
              <a:t>*Assumption : 100 kg of fabric, 1:8 MLR</a:t>
            </a:r>
          </a:p>
          <a:p>
            <a:pPr defTabSz="609630"/>
            <a:endParaRPr lang="en-IN" sz="1200" b="1" dirty="0">
              <a:solidFill>
                <a:srgbClr val="1E3379"/>
              </a:solidFill>
              <a:latin typeface="Montserrat" panose="00000500000000000000" pitchFamily="2" charset="0"/>
              <a:ea typeface="Meiryo" panose="020B0400000000000000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8627F1-FD87-D162-2298-EDA421A7DA3E}"/>
              </a:ext>
            </a:extLst>
          </p:cNvPr>
          <p:cNvSpPr/>
          <p:nvPr/>
        </p:nvSpPr>
        <p:spPr>
          <a:xfrm>
            <a:off x="0" y="4482792"/>
            <a:ext cx="12192000" cy="2311400"/>
          </a:xfrm>
          <a:prstGeom prst="rect">
            <a:avLst/>
          </a:prstGeom>
          <a:solidFill>
            <a:schemeClr val="accent4">
              <a:lumMod val="60000"/>
              <a:lumOff val="40000"/>
              <a:alpha val="36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IN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5E174-67B4-6D98-EDE0-D89C38C4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314B-7934-984A-82FD-A06DA79BB6E8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5F23B-859F-683A-EB28-0C756A40D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507D3F29-FE06-A61C-70B5-C5961468A397}"/>
              </a:ext>
            </a:extLst>
          </p:cNvPr>
          <p:cNvSpPr txBox="1"/>
          <p:nvPr/>
        </p:nvSpPr>
        <p:spPr>
          <a:xfrm>
            <a:off x="638881" y="417576"/>
            <a:ext cx="10909640" cy="1249394"/>
          </a:xfrm>
          <a:prstGeom prst="rect">
            <a:avLst/>
          </a:prstGeom>
        </p:spPr>
        <p:txBody>
          <a:bodyPr vert="horz" lIns="60960" tIns="30480" rIns="60960" bIns="30480" rtlCol="0" anchor="ctr">
            <a:normAutofit/>
          </a:bodyPr>
          <a:lstStyle/>
          <a:p>
            <a:pPr algn="ctr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5867" b="1" dirty="0">
                <a:solidFill>
                  <a:srgbClr val="1E3379"/>
                </a:solidFill>
                <a:latin typeface="Montserrat" panose="00000500000000000000" pitchFamily="2" charset="0"/>
                <a:sym typeface="Montserrat Bold"/>
              </a:rPr>
              <a:t>FabBrite 9002 Process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27E8CF6E-6F2F-25BB-BE38-D5C295DEE5CD}"/>
              </a:ext>
            </a:extLst>
          </p:cNvPr>
          <p:cNvSpPr/>
          <p:nvPr/>
        </p:nvSpPr>
        <p:spPr>
          <a:xfrm>
            <a:off x="10820738" y="166607"/>
            <a:ext cx="976393" cy="1038387"/>
          </a:xfrm>
          <a:custGeom>
            <a:avLst/>
            <a:gdLst/>
            <a:ahLst/>
            <a:cxnLst/>
            <a:rect l="l" t="t" r="r" b="b"/>
            <a:pathLst>
              <a:path w="1464590" h="1557580">
                <a:moveTo>
                  <a:pt x="0" y="0"/>
                </a:moveTo>
                <a:lnTo>
                  <a:pt x="1464591" y="0"/>
                </a:lnTo>
                <a:lnTo>
                  <a:pt x="1464591" y="1557580"/>
                </a:lnTo>
                <a:lnTo>
                  <a:pt x="0" y="1557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9A9FA-EF77-50B3-8982-0B601E296484}"/>
              </a:ext>
            </a:extLst>
          </p:cNvPr>
          <p:cNvSpPr txBox="1"/>
          <p:nvPr/>
        </p:nvSpPr>
        <p:spPr>
          <a:xfrm>
            <a:off x="7010400" y="5118435"/>
            <a:ext cx="3556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1200" b="1" dirty="0">
                <a:solidFill>
                  <a:srgbClr val="1E3379"/>
                </a:solidFill>
                <a:latin typeface="Montserrat" panose="00000500000000000000" pitchFamily="2" charset="0"/>
                <a:ea typeface="Meiryo" panose="020B0400000000000000" pitchFamily="34" charset="-128"/>
              </a:rPr>
              <a:t>Total No of Baths 		: 10</a:t>
            </a:r>
          </a:p>
          <a:p>
            <a:pPr defTabSz="609630"/>
            <a:endParaRPr lang="en-US" sz="1200" b="1" dirty="0">
              <a:solidFill>
                <a:srgbClr val="1E3379"/>
              </a:solidFill>
              <a:latin typeface="Montserrat" panose="00000500000000000000" pitchFamily="2" charset="0"/>
              <a:ea typeface="Meiryo" panose="020B0400000000000000" pitchFamily="34" charset="-128"/>
            </a:endParaRPr>
          </a:p>
          <a:p>
            <a:pPr defTabSz="609630"/>
            <a:r>
              <a:rPr lang="en-US" sz="1200" b="1" dirty="0">
                <a:solidFill>
                  <a:srgbClr val="1E3379"/>
                </a:solidFill>
                <a:latin typeface="Montserrat" panose="00000500000000000000" pitchFamily="2" charset="0"/>
                <a:ea typeface="Meiryo" panose="020B0400000000000000" pitchFamily="34" charset="-128"/>
              </a:rPr>
              <a:t>Total Hours of Processing	: 8 Hours</a:t>
            </a:r>
          </a:p>
          <a:p>
            <a:pPr defTabSz="609630"/>
            <a:endParaRPr lang="en-US" sz="1200" b="1" dirty="0">
              <a:solidFill>
                <a:srgbClr val="1E3379"/>
              </a:solidFill>
              <a:latin typeface="Montserrat" panose="00000500000000000000" pitchFamily="2" charset="0"/>
              <a:ea typeface="Meiryo" panose="020B0400000000000000" pitchFamily="34" charset="-128"/>
            </a:endParaRPr>
          </a:p>
          <a:p>
            <a:pPr defTabSz="609630"/>
            <a:r>
              <a:rPr lang="en-US" sz="1200" b="1" dirty="0">
                <a:solidFill>
                  <a:srgbClr val="1E3379"/>
                </a:solidFill>
                <a:latin typeface="Montserrat" panose="00000500000000000000" pitchFamily="2" charset="0"/>
                <a:ea typeface="Meiryo" panose="020B0400000000000000" pitchFamily="34" charset="-128"/>
              </a:rPr>
              <a:t>Total Liters of water*		: 8000 lts</a:t>
            </a:r>
          </a:p>
          <a:p>
            <a:pPr defTabSz="609630"/>
            <a:endParaRPr lang="en-US" sz="1200" b="1" dirty="0">
              <a:solidFill>
                <a:srgbClr val="1E3379"/>
              </a:solidFill>
              <a:latin typeface="Montserrat" panose="00000500000000000000" pitchFamily="2" charset="0"/>
              <a:ea typeface="Meiryo" panose="020B0400000000000000" pitchFamily="34" charset="-128"/>
            </a:endParaRPr>
          </a:p>
          <a:p>
            <a:pPr defTabSz="609630"/>
            <a:r>
              <a:rPr lang="en-US" sz="800" b="1" dirty="0">
                <a:solidFill>
                  <a:srgbClr val="1E3379"/>
                </a:solidFill>
                <a:latin typeface="Montserrat" panose="00000500000000000000" pitchFamily="2" charset="0"/>
                <a:ea typeface="Meiryo" panose="020B0400000000000000" pitchFamily="34" charset="-128"/>
              </a:rPr>
              <a:t>*Assumption : 100 kg of fabric, 1:8 MLR</a:t>
            </a:r>
          </a:p>
          <a:p>
            <a:pPr defTabSz="609630"/>
            <a:endParaRPr lang="en-IN" sz="1200" b="1" dirty="0">
              <a:solidFill>
                <a:srgbClr val="1E3379"/>
              </a:solidFill>
              <a:latin typeface="Montserrat" panose="00000500000000000000" pitchFamily="2" charset="0"/>
              <a:ea typeface="Meiryo" panose="020B0400000000000000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D35374-3216-6977-6C28-CA4CB24CA083}"/>
              </a:ext>
            </a:extLst>
          </p:cNvPr>
          <p:cNvSpPr/>
          <p:nvPr/>
        </p:nvSpPr>
        <p:spPr>
          <a:xfrm>
            <a:off x="-1" y="4800600"/>
            <a:ext cx="12191999" cy="2112998"/>
          </a:xfrm>
          <a:prstGeom prst="rect">
            <a:avLst/>
          </a:prstGeom>
          <a:solidFill>
            <a:srgbClr val="00B050">
              <a:alpha val="36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IN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31AEC4-10A5-C188-48AA-C0C6B8811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865051"/>
            <a:ext cx="10905066" cy="312789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DE156-7915-097D-7A41-0DBA6F061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314B-7934-984A-82FD-A06DA79BB6E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14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20738" y="166607"/>
            <a:ext cx="976393" cy="1038387"/>
          </a:xfrm>
          <a:custGeom>
            <a:avLst/>
            <a:gdLst/>
            <a:ahLst/>
            <a:cxnLst/>
            <a:rect l="l" t="t" r="r" b="b"/>
            <a:pathLst>
              <a:path w="1464590" h="1557580">
                <a:moveTo>
                  <a:pt x="0" y="0"/>
                </a:moveTo>
                <a:lnTo>
                  <a:pt x="1464591" y="0"/>
                </a:lnTo>
                <a:lnTo>
                  <a:pt x="1464591" y="1557580"/>
                </a:lnTo>
                <a:lnTo>
                  <a:pt x="0" y="1557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8CD2DA87-9C29-4CCE-18C4-CEDF3B0847F1}"/>
              </a:ext>
            </a:extLst>
          </p:cNvPr>
          <p:cNvGrpSpPr/>
          <p:nvPr/>
        </p:nvGrpSpPr>
        <p:grpSpPr>
          <a:xfrm>
            <a:off x="889000" y="2330408"/>
            <a:ext cx="1727200" cy="3124853"/>
            <a:chOff x="0" y="0"/>
            <a:chExt cx="682351" cy="1234510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26957D28-798A-ECFE-2F0C-98694771F45B}"/>
                </a:ext>
              </a:extLst>
            </p:cNvPr>
            <p:cNvSpPr/>
            <p:nvPr/>
          </p:nvSpPr>
          <p:spPr>
            <a:xfrm>
              <a:off x="0" y="0"/>
              <a:ext cx="682351" cy="1234510"/>
            </a:xfrm>
            <a:custGeom>
              <a:avLst/>
              <a:gdLst/>
              <a:ahLst/>
              <a:cxnLst/>
              <a:rect l="l" t="t" r="r" b="b"/>
              <a:pathLst>
                <a:path w="682351" h="1234510">
                  <a:moveTo>
                    <a:pt x="47812" y="0"/>
                  </a:moveTo>
                  <a:lnTo>
                    <a:pt x="634539" y="0"/>
                  </a:lnTo>
                  <a:cubicBezTo>
                    <a:pt x="660945" y="0"/>
                    <a:pt x="682351" y="21406"/>
                    <a:pt x="682351" y="47812"/>
                  </a:cubicBezTo>
                  <a:lnTo>
                    <a:pt x="682351" y="1186698"/>
                  </a:lnTo>
                  <a:cubicBezTo>
                    <a:pt x="682351" y="1199379"/>
                    <a:pt x="677313" y="1211540"/>
                    <a:pt x="668347" y="1220506"/>
                  </a:cubicBezTo>
                  <a:cubicBezTo>
                    <a:pt x="659380" y="1229473"/>
                    <a:pt x="647219" y="1234510"/>
                    <a:pt x="634539" y="1234510"/>
                  </a:cubicBezTo>
                  <a:lnTo>
                    <a:pt x="47812" y="1234510"/>
                  </a:lnTo>
                  <a:cubicBezTo>
                    <a:pt x="35131" y="1234510"/>
                    <a:pt x="22970" y="1229473"/>
                    <a:pt x="14004" y="1220506"/>
                  </a:cubicBezTo>
                  <a:cubicBezTo>
                    <a:pt x="5037" y="1211540"/>
                    <a:pt x="0" y="1199379"/>
                    <a:pt x="0" y="1186698"/>
                  </a:cubicBezTo>
                  <a:lnTo>
                    <a:pt x="0" y="47812"/>
                  </a:lnTo>
                  <a:cubicBezTo>
                    <a:pt x="0" y="35131"/>
                    <a:pt x="5037" y="22970"/>
                    <a:pt x="14004" y="14004"/>
                  </a:cubicBezTo>
                  <a:cubicBezTo>
                    <a:pt x="22970" y="5037"/>
                    <a:pt x="35131" y="0"/>
                    <a:pt x="4781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IN" sz="1200" dirty="0">
                <a:solidFill>
                  <a:srgbClr val="283D7D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E9C1953F-3C5D-77F1-3AF5-4B58B753597B}"/>
                </a:ext>
              </a:extLst>
            </p:cNvPr>
            <p:cNvSpPr txBox="1"/>
            <p:nvPr/>
          </p:nvSpPr>
          <p:spPr>
            <a:xfrm>
              <a:off x="0" y="-38100"/>
              <a:ext cx="682351" cy="12726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 dirty="0">
                <a:solidFill>
                  <a:srgbClr val="283D7D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19" name="TextBox 20">
            <a:extLst>
              <a:ext uri="{FF2B5EF4-FFF2-40B4-BE49-F238E27FC236}">
                <a16:creationId xmlns:a16="http://schemas.microsoft.com/office/drawing/2014/main" id="{BA951036-AEE1-A8F0-70CF-589FB3BECC82}"/>
              </a:ext>
            </a:extLst>
          </p:cNvPr>
          <p:cNvSpPr txBox="1"/>
          <p:nvPr/>
        </p:nvSpPr>
        <p:spPr>
          <a:xfrm>
            <a:off x="1024337" y="4271770"/>
            <a:ext cx="1456526" cy="884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398"/>
              </a:lnSpc>
            </a:pPr>
            <a:r>
              <a:rPr lang="en-US" sz="999" dirty="0">
                <a:solidFill>
                  <a:srgbClr val="283D7D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Significant reduction in water consumption compared to conventional methods.</a:t>
            </a:r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1DAE2414-476F-1949-47B0-AADA89953080}"/>
              </a:ext>
            </a:extLst>
          </p:cNvPr>
          <p:cNvGrpSpPr/>
          <p:nvPr/>
        </p:nvGrpSpPr>
        <p:grpSpPr>
          <a:xfrm>
            <a:off x="3784600" y="2330408"/>
            <a:ext cx="1727200" cy="3124853"/>
            <a:chOff x="0" y="0"/>
            <a:chExt cx="682351" cy="1234510"/>
          </a:xfrm>
        </p:grpSpPr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BC609D2D-67D4-2EF0-3A7A-C2028B6E44BF}"/>
                </a:ext>
              </a:extLst>
            </p:cNvPr>
            <p:cNvSpPr/>
            <p:nvPr/>
          </p:nvSpPr>
          <p:spPr>
            <a:xfrm>
              <a:off x="0" y="0"/>
              <a:ext cx="682351" cy="1234510"/>
            </a:xfrm>
            <a:custGeom>
              <a:avLst/>
              <a:gdLst/>
              <a:ahLst/>
              <a:cxnLst/>
              <a:rect l="l" t="t" r="r" b="b"/>
              <a:pathLst>
                <a:path w="682351" h="1234510">
                  <a:moveTo>
                    <a:pt x="47812" y="0"/>
                  </a:moveTo>
                  <a:lnTo>
                    <a:pt x="634539" y="0"/>
                  </a:lnTo>
                  <a:cubicBezTo>
                    <a:pt x="660945" y="0"/>
                    <a:pt x="682351" y="21406"/>
                    <a:pt x="682351" y="47812"/>
                  </a:cubicBezTo>
                  <a:lnTo>
                    <a:pt x="682351" y="1186698"/>
                  </a:lnTo>
                  <a:cubicBezTo>
                    <a:pt x="682351" y="1199379"/>
                    <a:pt x="677313" y="1211540"/>
                    <a:pt x="668347" y="1220506"/>
                  </a:cubicBezTo>
                  <a:cubicBezTo>
                    <a:pt x="659380" y="1229473"/>
                    <a:pt x="647219" y="1234510"/>
                    <a:pt x="634539" y="1234510"/>
                  </a:cubicBezTo>
                  <a:lnTo>
                    <a:pt x="47812" y="1234510"/>
                  </a:lnTo>
                  <a:cubicBezTo>
                    <a:pt x="35131" y="1234510"/>
                    <a:pt x="22970" y="1229473"/>
                    <a:pt x="14004" y="1220506"/>
                  </a:cubicBezTo>
                  <a:cubicBezTo>
                    <a:pt x="5037" y="1211540"/>
                    <a:pt x="0" y="1199379"/>
                    <a:pt x="0" y="1186698"/>
                  </a:cubicBezTo>
                  <a:lnTo>
                    <a:pt x="0" y="47812"/>
                  </a:lnTo>
                  <a:cubicBezTo>
                    <a:pt x="0" y="35131"/>
                    <a:pt x="5037" y="22970"/>
                    <a:pt x="14004" y="14004"/>
                  </a:cubicBezTo>
                  <a:cubicBezTo>
                    <a:pt x="22970" y="5037"/>
                    <a:pt x="35131" y="0"/>
                    <a:pt x="4781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IN" sz="1200" dirty="0">
                <a:solidFill>
                  <a:srgbClr val="283D7D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D9FCAFDD-4CE8-BA54-F61B-2645EF502CA5}"/>
                </a:ext>
              </a:extLst>
            </p:cNvPr>
            <p:cNvSpPr txBox="1"/>
            <p:nvPr/>
          </p:nvSpPr>
          <p:spPr>
            <a:xfrm>
              <a:off x="0" y="-38100"/>
              <a:ext cx="682351" cy="12726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 dirty="0">
                <a:solidFill>
                  <a:srgbClr val="283D7D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37" name="TextBox 38">
            <a:extLst>
              <a:ext uri="{FF2B5EF4-FFF2-40B4-BE49-F238E27FC236}">
                <a16:creationId xmlns:a16="http://schemas.microsoft.com/office/drawing/2014/main" id="{F05B4065-C890-FD01-5DE6-E4EFD2E4BF63}"/>
              </a:ext>
            </a:extLst>
          </p:cNvPr>
          <p:cNvSpPr txBox="1"/>
          <p:nvPr/>
        </p:nvSpPr>
        <p:spPr>
          <a:xfrm>
            <a:off x="3919937" y="4271770"/>
            <a:ext cx="1456526" cy="884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398"/>
              </a:lnSpc>
            </a:pPr>
            <a:r>
              <a:rPr lang="en-US" sz="999" dirty="0">
                <a:solidFill>
                  <a:srgbClr val="283D7D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Lower energy requirements deliver cost and environmental benefits.</a:t>
            </a:r>
          </a:p>
        </p:txBody>
      </p:sp>
      <p:grpSp>
        <p:nvGrpSpPr>
          <p:cNvPr id="39" name="Group 40">
            <a:extLst>
              <a:ext uri="{FF2B5EF4-FFF2-40B4-BE49-F238E27FC236}">
                <a16:creationId xmlns:a16="http://schemas.microsoft.com/office/drawing/2014/main" id="{5C70CCBB-21BC-1329-FD73-2AA63674B97D}"/>
              </a:ext>
            </a:extLst>
          </p:cNvPr>
          <p:cNvGrpSpPr/>
          <p:nvPr/>
        </p:nvGrpSpPr>
        <p:grpSpPr>
          <a:xfrm>
            <a:off x="6680200" y="2330408"/>
            <a:ext cx="1727200" cy="3124853"/>
            <a:chOff x="0" y="0"/>
            <a:chExt cx="682351" cy="1234510"/>
          </a:xfrm>
        </p:grpSpPr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F62E86AB-10F1-88A8-BE26-1A485D57F4EE}"/>
                </a:ext>
              </a:extLst>
            </p:cNvPr>
            <p:cNvSpPr/>
            <p:nvPr/>
          </p:nvSpPr>
          <p:spPr>
            <a:xfrm>
              <a:off x="0" y="0"/>
              <a:ext cx="682351" cy="1234510"/>
            </a:xfrm>
            <a:custGeom>
              <a:avLst/>
              <a:gdLst/>
              <a:ahLst/>
              <a:cxnLst/>
              <a:rect l="l" t="t" r="r" b="b"/>
              <a:pathLst>
                <a:path w="682351" h="1234510">
                  <a:moveTo>
                    <a:pt x="47812" y="0"/>
                  </a:moveTo>
                  <a:lnTo>
                    <a:pt x="634539" y="0"/>
                  </a:lnTo>
                  <a:cubicBezTo>
                    <a:pt x="660945" y="0"/>
                    <a:pt x="682351" y="21406"/>
                    <a:pt x="682351" y="47812"/>
                  </a:cubicBezTo>
                  <a:lnTo>
                    <a:pt x="682351" y="1186698"/>
                  </a:lnTo>
                  <a:cubicBezTo>
                    <a:pt x="682351" y="1199379"/>
                    <a:pt x="677313" y="1211540"/>
                    <a:pt x="668347" y="1220506"/>
                  </a:cubicBezTo>
                  <a:cubicBezTo>
                    <a:pt x="659380" y="1229473"/>
                    <a:pt x="647219" y="1234510"/>
                    <a:pt x="634539" y="1234510"/>
                  </a:cubicBezTo>
                  <a:lnTo>
                    <a:pt x="47812" y="1234510"/>
                  </a:lnTo>
                  <a:cubicBezTo>
                    <a:pt x="35131" y="1234510"/>
                    <a:pt x="22970" y="1229473"/>
                    <a:pt x="14004" y="1220506"/>
                  </a:cubicBezTo>
                  <a:cubicBezTo>
                    <a:pt x="5037" y="1211540"/>
                    <a:pt x="0" y="1199379"/>
                    <a:pt x="0" y="1186698"/>
                  </a:cubicBezTo>
                  <a:lnTo>
                    <a:pt x="0" y="47812"/>
                  </a:lnTo>
                  <a:cubicBezTo>
                    <a:pt x="0" y="35131"/>
                    <a:pt x="5037" y="22970"/>
                    <a:pt x="14004" y="14004"/>
                  </a:cubicBezTo>
                  <a:cubicBezTo>
                    <a:pt x="22970" y="5037"/>
                    <a:pt x="35131" y="0"/>
                    <a:pt x="4781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IN" sz="1200" dirty="0">
                <a:solidFill>
                  <a:srgbClr val="283D7D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1" name="TextBox 42">
              <a:extLst>
                <a:ext uri="{FF2B5EF4-FFF2-40B4-BE49-F238E27FC236}">
                  <a16:creationId xmlns:a16="http://schemas.microsoft.com/office/drawing/2014/main" id="{3BC513EC-9491-5580-5FDC-FBF74E0D49D7}"/>
                </a:ext>
              </a:extLst>
            </p:cNvPr>
            <p:cNvSpPr txBox="1"/>
            <p:nvPr/>
          </p:nvSpPr>
          <p:spPr>
            <a:xfrm>
              <a:off x="0" y="-38100"/>
              <a:ext cx="682351" cy="12726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 dirty="0">
                <a:solidFill>
                  <a:srgbClr val="283D7D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55" name="TextBox 56">
            <a:extLst>
              <a:ext uri="{FF2B5EF4-FFF2-40B4-BE49-F238E27FC236}">
                <a16:creationId xmlns:a16="http://schemas.microsoft.com/office/drawing/2014/main" id="{776AE9C2-FBB6-01DF-5A80-5C20A5CAE7A7}"/>
              </a:ext>
            </a:extLst>
          </p:cNvPr>
          <p:cNvSpPr txBox="1"/>
          <p:nvPr/>
        </p:nvSpPr>
        <p:spPr>
          <a:xfrm>
            <a:off x="6815537" y="4271770"/>
            <a:ext cx="1456526" cy="525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398"/>
              </a:lnSpc>
            </a:pPr>
            <a:r>
              <a:rPr lang="en-US" sz="999" dirty="0">
                <a:solidFill>
                  <a:srgbClr val="283D7D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Streamlined processes reduce cycle time per batch significantly.</a:t>
            </a:r>
          </a:p>
        </p:txBody>
      </p:sp>
      <p:grpSp>
        <p:nvGrpSpPr>
          <p:cNvPr id="57" name="Group 58">
            <a:extLst>
              <a:ext uri="{FF2B5EF4-FFF2-40B4-BE49-F238E27FC236}">
                <a16:creationId xmlns:a16="http://schemas.microsoft.com/office/drawing/2014/main" id="{F66982DA-D611-47A7-3D81-FA3F66B2CB7F}"/>
              </a:ext>
            </a:extLst>
          </p:cNvPr>
          <p:cNvGrpSpPr/>
          <p:nvPr/>
        </p:nvGrpSpPr>
        <p:grpSpPr>
          <a:xfrm>
            <a:off x="9575800" y="2330408"/>
            <a:ext cx="1727200" cy="3124853"/>
            <a:chOff x="0" y="0"/>
            <a:chExt cx="682351" cy="1234510"/>
          </a:xfrm>
        </p:grpSpPr>
        <p:sp>
          <p:nvSpPr>
            <p:cNvPr id="58" name="Freeform 59">
              <a:extLst>
                <a:ext uri="{FF2B5EF4-FFF2-40B4-BE49-F238E27FC236}">
                  <a16:creationId xmlns:a16="http://schemas.microsoft.com/office/drawing/2014/main" id="{38C7978F-C968-0C54-DA83-8DA1F095AC2D}"/>
                </a:ext>
              </a:extLst>
            </p:cNvPr>
            <p:cNvSpPr/>
            <p:nvPr/>
          </p:nvSpPr>
          <p:spPr>
            <a:xfrm>
              <a:off x="0" y="0"/>
              <a:ext cx="682351" cy="1234510"/>
            </a:xfrm>
            <a:custGeom>
              <a:avLst/>
              <a:gdLst/>
              <a:ahLst/>
              <a:cxnLst/>
              <a:rect l="l" t="t" r="r" b="b"/>
              <a:pathLst>
                <a:path w="682351" h="1234510">
                  <a:moveTo>
                    <a:pt x="47812" y="0"/>
                  </a:moveTo>
                  <a:lnTo>
                    <a:pt x="634539" y="0"/>
                  </a:lnTo>
                  <a:cubicBezTo>
                    <a:pt x="660945" y="0"/>
                    <a:pt x="682351" y="21406"/>
                    <a:pt x="682351" y="47812"/>
                  </a:cubicBezTo>
                  <a:lnTo>
                    <a:pt x="682351" y="1186698"/>
                  </a:lnTo>
                  <a:cubicBezTo>
                    <a:pt x="682351" y="1199379"/>
                    <a:pt x="677313" y="1211540"/>
                    <a:pt x="668347" y="1220506"/>
                  </a:cubicBezTo>
                  <a:cubicBezTo>
                    <a:pt x="659380" y="1229473"/>
                    <a:pt x="647219" y="1234510"/>
                    <a:pt x="634539" y="1234510"/>
                  </a:cubicBezTo>
                  <a:lnTo>
                    <a:pt x="47812" y="1234510"/>
                  </a:lnTo>
                  <a:cubicBezTo>
                    <a:pt x="35131" y="1234510"/>
                    <a:pt x="22970" y="1229473"/>
                    <a:pt x="14004" y="1220506"/>
                  </a:cubicBezTo>
                  <a:cubicBezTo>
                    <a:pt x="5037" y="1211540"/>
                    <a:pt x="0" y="1199379"/>
                    <a:pt x="0" y="1186698"/>
                  </a:cubicBezTo>
                  <a:lnTo>
                    <a:pt x="0" y="47812"/>
                  </a:lnTo>
                  <a:cubicBezTo>
                    <a:pt x="0" y="35131"/>
                    <a:pt x="5037" y="22970"/>
                    <a:pt x="14004" y="14004"/>
                  </a:cubicBezTo>
                  <a:cubicBezTo>
                    <a:pt x="22970" y="5037"/>
                    <a:pt x="35131" y="0"/>
                    <a:pt x="4781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IN" sz="1200" dirty="0">
                <a:solidFill>
                  <a:srgbClr val="283D7D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9" name="TextBox 60">
              <a:extLst>
                <a:ext uri="{FF2B5EF4-FFF2-40B4-BE49-F238E27FC236}">
                  <a16:creationId xmlns:a16="http://schemas.microsoft.com/office/drawing/2014/main" id="{A92F374D-513D-1E8B-F250-DA61FF95EC6E}"/>
                </a:ext>
              </a:extLst>
            </p:cNvPr>
            <p:cNvSpPr txBox="1"/>
            <p:nvPr/>
          </p:nvSpPr>
          <p:spPr>
            <a:xfrm>
              <a:off x="0" y="-38100"/>
              <a:ext cx="682351" cy="12726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 dirty="0">
                <a:solidFill>
                  <a:srgbClr val="283D7D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73" name="TextBox 74">
            <a:extLst>
              <a:ext uri="{FF2B5EF4-FFF2-40B4-BE49-F238E27FC236}">
                <a16:creationId xmlns:a16="http://schemas.microsoft.com/office/drawing/2014/main" id="{1885452D-7B93-A4EE-EE44-3564C0C5B566}"/>
              </a:ext>
            </a:extLst>
          </p:cNvPr>
          <p:cNvSpPr txBox="1"/>
          <p:nvPr/>
        </p:nvSpPr>
        <p:spPr>
          <a:xfrm>
            <a:off x="9711137" y="4271770"/>
            <a:ext cx="1456526" cy="704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398"/>
              </a:lnSpc>
            </a:pPr>
            <a:r>
              <a:rPr lang="en-US" sz="999" dirty="0">
                <a:solidFill>
                  <a:srgbClr val="283D7D"/>
                </a:solidFill>
                <a:latin typeface="Montserrat" panose="00000500000000000000" pitchFamily="2" charset="0"/>
                <a:ea typeface="Canva Sans"/>
                <a:cs typeface="Canva Sans"/>
                <a:sym typeface="Canva Sans"/>
              </a:rPr>
              <a:t>Automated systems minimize manual intervention and workforce demands.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1BC8C71-8709-0572-A7A2-FF3F19D6D7FB}"/>
              </a:ext>
            </a:extLst>
          </p:cNvPr>
          <p:cNvGrpSpPr/>
          <p:nvPr/>
        </p:nvGrpSpPr>
        <p:grpSpPr>
          <a:xfrm>
            <a:off x="3581400" y="2013499"/>
            <a:ext cx="2133600" cy="2254276"/>
            <a:chOff x="5372100" y="3020249"/>
            <a:chExt cx="3200400" cy="3381414"/>
          </a:xfrm>
        </p:grpSpPr>
        <p:grpSp>
          <p:nvGrpSpPr>
            <p:cNvPr id="24" name="Group 25">
              <a:extLst>
                <a:ext uri="{FF2B5EF4-FFF2-40B4-BE49-F238E27FC236}">
                  <a16:creationId xmlns:a16="http://schemas.microsoft.com/office/drawing/2014/main" id="{F4FA34BA-D3E0-92E2-D55A-1C508CFC53CB}"/>
                </a:ext>
              </a:extLst>
            </p:cNvPr>
            <p:cNvGrpSpPr/>
            <p:nvPr/>
          </p:nvGrpSpPr>
          <p:grpSpPr>
            <a:xfrm>
              <a:off x="6496938" y="3020249"/>
              <a:ext cx="950724" cy="950724"/>
              <a:chOff x="0" y="0"/>
              <a:chExt cx="812800" cy="812800"/>
            </a:xfrm>
          </p:grpSpPr>
          <p:sp>
            <p:nvSpPr>
              <p:cNvPr id="25" name="Freeform 26">
                <a:extLst>
                  <a:ext uri="{FF2B5EF4-FFF2-40B4-BE49-F238E27FC236}">
                    <a16:creationId xmlns:a16="http://schemas.microsoft.com/office/drawing/2014/main" id="{E5877706-9606-72EE-306B-CC4B0E8FC36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IN" sz="1200" dirty="0">
                  <a:solidFill>
                    <a:srgbClr val="283D7D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26" name="TextBox 27">
                <a:extLst>
                  <a:ext uri="{FF2B5EF4-FFF2-40B4-BE49-F238E27FC236}">
                    <a16:creationId xmlns:a16="http://schemas.microsoft.com/office/drawing/2014/main" id="{21E5D39F-A6AD-796F-8724-86B9C27D738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493"/>
                  </a:lnSpc>
                </a:pPr>
                <a:endParaRPr sz="1200" dirty="0">
                  <a:solidFill>
                    <a:srgbClr val="283D7D"/>
                  </a:solidFill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27" name="Group 28">
              <a:extLst>
                <a:ext uri="{FF2B5EF4-FFF2-40B4-BE49-F238E27FC236}">
                  <a16:creationId xmlns:a16="http://schemas.microsoft.com/office/drawing/2014/main" id="{0B568668-495B-F31E-FC37-68DA5A93C55F}"/>
                </a:ext>
              </a:extLst>
            </p:cNvPr>
            <p:cNvGrpSpPr/>
            <p:nvPr/>
          </p:nvGrpSpPr>
          <p:grpSpPr>
            <a:xfrm>
              <a:off x="5372100" y="3933083"/>
              <a:ext cx="3200400" cy="2329385"/>
              <a:chOff x="0" y="0"/>
              <a:chExt cx="842904" cy="613500"/>
            </a:xfrm>
          </p:grpSpPr>
          <p:sp>
            <p:nvSpPr>
              <p:cNvPr id="28" name="Freeform 29">
                <a:extLst>
                  <a:ext uri="{FF2B5EF4-FFF2-40B4-BE49-F238E27FC236}">
                    <a16:creationId xmlns:a16="http://schemas.microsoft.com/office/drawing/2014/main" id="{64A8C9C8-D724-0C63-317D-02891EFCA7AE}"/>
                  </a:ext>
                </a:extLst>
              </p:cNvPr>
              <p:cNvSpPr/>
              <p:nvPr/>
            </p:nvSpPr>
            <p:spPr>
              <a:xfrm>
                <a:off x="0" y="0"/>
                <a:ext cx="842904" cy="613500"/>
              </a:xfrm>
              <a:custGeom>
                <a:avLst/>
                <a:gdLst/>
                <a:ahLst/>
                <a:cxnLst/>
                <a:rect l="l" t="t" r="r" b="b"/>
                <a:pathLst>
                  <a:path w="842904" h="613500">
                    <a:moveTo>
                      <a:pt x="38705" y="0"/>
                    </a:moveTo>
                    <a:lnTo>
                      <a:pt x="804199" y="0"/>
                    </a:lnTo>
                    <a:cubicBezTo>
                      <a:pt x="814464" y="0"/>
                      <a:pt x="824309" y="4078"/>
                      <a:pt x="831567" y="11336"/>
                    </a:cubicBezTo>
                    <a:cubicBezTo>
                      <a:pt x="838826" y="18595"/>
                      <a:pt x="842904" y="28440"/>
                      <a:pt x="842904" y="38705"/>
                    </a:cubicBezTo>
                    <a:lnTo>
                      <a:pt x="842904" y="574796"/>
                    </a:lnTo>
                    <a:cubicBezTo>
                      <a:pt x="842904" y="596172"/>
                      <a:pt x="825575" y="613500"/>
                      <a:pt x="804199" y="613500"/>
                    </a:cubicBezTo>
                    <a:lnTo>
                      <a:pt x="38705" y="613500"/>
                    </a:lnTo>
                    <a:cubicBezTo>
                      <a:pt x="17329" y="613500"/>
                      <a:pt x="0" y="596172"/>
                      <a:pt x="0" y="574796"/>
                    </a:cubicBezTo>
                    <a:lnTo>
                      <a:pt x="0" y="38705"/>
                    </a:lnTo>
                    <a:cubicBezTo>
                      <a:pt x="0" y="17329"/>
                      <a:pt x="17329" y="0"/>
                      <a:pt x="38705" y="0"/>
                    </a:cubicBezTo>
                    <a:close/>
                  </a:path>
                </a:pathLst>
              </a:custGeom>
              <a:solidFill>
                <a:srgbClr val="65B1FF"/>
              </a:solidFill>
            </p:spPr>
            <p:txBody>
              <a:bodyPr/>
              <a:lstStyle/>
              <a:p>
                <a:pPr defTabSz="609630"/>
                <a:endParaRPr lang="en-IN" sz="1200" dirty="0">
                  <a:solidFill>
                    <a:srgbClr val="283D7D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29" name="TextBox 30">
                <a:extLst>
                  <a:ext uri="{FF2B5EF4-FFF2-40B4-BE49-F238E27FC236}">
                    <a16:creationId xmlns:a16="http://schemas.microsoft.com/office/drawing/2014/main" id="{02B94635-1E99-F6A7-AEB5-1F5DA6483EC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42904" cy="6516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 dirty="0">
                  <a:solidFill>
                    <a:srgbClr val="283D7D"/>
                  </a:solidFill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30" name="Group 31">
              <a:extLst>
                <a:ext uri="{FF2B5EF4-FFF2-40B4-BE49-F238E27FC236}">
                  <a16:creationId xmlns:a16="http://schemas.microsoft.com/office/drawing/2014/main" id="{1858C15A-4F25-187F-7EB7-8387EA811F22}"/>
                </a:ext>
              </a:extLst>
            </p:cNvPr>
            <p:cNvGrpSpPr/>
            <p:nvPr/>
          </p:nvGrpSpPr>
          <p:grpSpPr>
            <a:xfrm>
              <a:off x="5372100" y="5950106"/>
              <a:ext cx="3200400" cy="312362"/>
              <a:chOff x="0" y="0"/>
              <a:chExt cx="842904" cy="82268"/>
            </a:xfrm>
          </p:grpSpPr>
          <p:sp>
            <p:nvSpPr>
              <p:cNvPr id="31" name="Freeform 32">
                <a:extLst>
                  <a:ext uri="{FF2B5EF4-FFF2-40B4-BE49-F238E27FC236}">
                    <a16:creationId xmlns:a16="http://schemas.microsoft.com/office/drawing/2014/main" id="{DF6538CC-60E4-957B-5DE9-015E6B2906E6}"/>
                  </a:ext>
                </a:extLst>
              </p:cNvPr>
              <p:cNvSpPr/>
              <p:nvPr/>
            </p:nvSpPr>
            <p:spPr>
              <a:xfrm>
                <a:off x="0" y="0"/>
                <a:ext cx="842904" cy="82268"/>
              </a:xfrm>
              <a:custGeom>
                <a:avLst/>
                <a:gdLst/>
                <a:ahLst/>
                <a:cxnLst/>
                <a:rect l="l" t="t" r="r" b="b"/>
                <a:pathLst>
                  <a:path w="842904" h="82268">
                    <a:moveTo>
                      <a:pt x="41134" y="0"/>
                    </a:moveTo>
                    <a:lnTo>
                      <a:pt x="801770" y="0"/>
                    </a:lnTo>
                    <a:cubicBezTo>
                      <a:pt x="812679" y="0"/>
                      <a:pt x="823142" y="4334"/>
                      <a:pt x="830856" y="12048"/>
                    </a:cubicBezTo>
                    <a:cubicBezTo>
                      <a:pt x="838570" y="19762"/>
                      <a:pt x="842904" y="30225"/>
                      <a:pt x="842904" y="41134"/>
                    </a:cubicBezTo>
                    <a:lnTo>
                      <a:pt x="842904" y="41134"/>
                    </a:lnTo>
                    <a:cubicBezTo>
                      <a:pt x="842904" y="52043"/>
                      <a:pt x="838570" y="62506"/>
                      <a:pt x="830856" y="70220"/>
                    </a:cubicBezTo>
                    <a:cubicBezTo>
                      <a:pt x="823142" y="77934"/>
                      <a:pt x="812679" y="82268"/>
                      <a:pt x="801770" y="82268"/>
                    </a:cubicBezTo>
                    <a:lnTo>
                      <a:pt x="41134" y="82268"/>
                    </a:lnTo>
                    <a:cubicBezTo>
                      <a:pt x="30225" y="82268"/>
                      <a:pt x="19762" y="77934"/>
                      <a:pt x="12048" y="70220"/>
                    </a:cubicBezTo>
                    <a:cubicBezTo>
                      <a:pt x="4334" y="62506"/>
                      <a:pt x="0" y="52043"/>
                      <a:pt x="0" y="41134"/>
                    </a:cubicBezTo>
                    <a:lnTo>
                      <a:pt x="0" y="41134"/>
                    </a:lnTo>
                    <a:cubicBezTo>
                      <a:pt x="0" y="30225"/>
                      <a:pt x="4334" y="19762"/>
                      <a:pt x="12048" y="12048"/>
                    </a:cubicBezTo>
                    <a:cubicBezTo>
                      <a:pt x="19762" y="4334"/>
                      <a:pt x="30225" y="0"/>
                      <a:pt x="41134" y="0"/>
                    </a:cubicBezTo>
                    <a:close/>
                  </a:path>
                </a:pathLst>
              </a:custGeom>
              <a:solidFill>
                <a:srgbClr val="000000">
                  <a:alpha val="38824"/>
                </a:srgbClr>
              </a:solidFill>
            </p:spPr>
            <p:txBody>
              <a:bodyPr/>
              <a:lstStyle/>
              <a:p>
                <a:pPr defTabSz="609630"/>
                <a:endParaRPr lang="en-IN" sz="1200" dirty="0">
                  <a:solidFill>
                    <a:srgbClr val="283D7D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32" name="TextBox 33">
                <a:extLst>
                  <a:ext uri="{FF2B5EF4-FFF2-40B4-BE49-F238E27FC236}">
                    <a16:creationId xmlns:a16="http://schemas.microsoft.com/office/drawing/2014/main" id="{D00EABD7-3850-F989-05A4-AA1CEFF9FD5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42904" cy="12036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 dirty="0">
                  <a:solidFill>
                    <a:srgbClr val="283D7D"/>
                  </a:solidFill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33" name="Group 34">
              <a:extLst>
                <a:ext uri="{FF2B5EF4-FFF2-40B4-BE49-F238E27FC236}">
                  <a16:creationId xmlns:a16="http://schemas.microsoft.com/office/drawing/2014/main" id="{BB1636A3-41FD-C9DB-80E6-0C03BD0014E3}"/>
                </a:ext>
              </a:extLst>
            </p:cNvPr>
            <p:cNvGrpSpPr/>
            <p:nvPr/>
          </p:nvGrpSpPr>
          <p:grpSpPr>
            <a:xfrm>
              <a:off x="5676900" y="5950106"/>
              <a:ext cx="2590800" cy="451557"/>
              <a:chOff x="0" y="0"/>
              <a:chExt cx="682351" cy="118929"/>
            </a:xfrm>
          </p:grpSpPr>
          <p:sp>
            <p:nvSpPr>
              <p:cNvPr id="34" name="Freeform 35">
                <a:extLst>
                  <a:ext uri="{FF2B5EF4-FFF2-40B4-BE49-F238E27FC236}">
                    <a16:creationId xmlns:a16="http://schemas.microsoft.com/office/drawing/2014/main" id="{D9556F46-AC2A-4B66-E11F-61B43C6C0521}"/>
                  </a:ext>
                </a:extLst>
              </p:cNvPr>
              <p:cNvSpPr/>
              <p:nvPr/>
            </p:nvSpPr>
            <p:spPr>
              <a:xfrm>
                <a:off x="0" y="0"/>
                <a:ext cx="682351" cy="118929"/>
              </a:xfrm>
              <a:custGeom>
                <a:avLst/>
                <a:gdLst/>
                <a:ahLst/>
                <a:cxnLst/>
                <a:rect l="l" t="t" r="r" b="b"/>
                <a:pathLst>
                  <a:path w="682351" h="118929">
                    <a:moveTo>
                      <a:pt x="0" y="0"/>
                    </a:moveTo>
                    <a:lnTo>
                      <a:pt x="682351" y="0"/>
                    </a:lnTo>
                    <a:lnTo>
                      <a:pt x="682351" y="118929"/>
                    </a:lnTo>
                    <a:lnTo>
                      <a:pt x="0" y="11892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IN" sz="1200" dirty="0">
                  <a:solidFill>
                    <a:srgbClr val="283D7D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35" name="TextBox 36">
                <a:extLst>
                  <a:ext uri="{FF2B5EF4-FFF2-40B4-BE49-F238E27FC236}">
                    <a16:creationId xmlns:a16="http://schemas.microsoft.com/office/drawing/2014/main" id="{464BDCBC-C1B0-48BF-7678-A213A0BDDA7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682351" cy="15702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 dirty="0">
                  <a:solidFill>
                    <a:srgbClr val="283D7D"/>
                  </a:solidFill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36" name="TextBox 37">
              <a:extLst>
                <a:ext uri="{FF2B5EF4-FFF2-40B4-BE49-F238E27FC236}">
                  <a16:creationId xmlns:a16="http://schemas.microsoft.com/office/drawing/2014/main" id="{8B753D49-43C8-58B0-EEDB-0D395892C5DE}"/>
                </a:ext>
              </a:extLst>
            </p:cNvPr>
            <p:cNvSpPr txBox="1"/>
            <p:nvPr/>
          </p:nvSpPr>
          <p:spPr>
            <a:xfrm>
              <a:off x="5676900" y="5318299"/>
              <a:ext cx="2590800" cy="304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735"/>
                </a:lnSpc>
              </a:pPr>
              <a:r>
                <a:rPr lang="en-US" sz="1239" b="1" dirty="0">
                  <a:solidFill>
                    <a:srgbClr val="283D7D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20% Energy Saving</a:t>
              </a:r>
            </a:p>
          </p:txBody>
        </p:sp>
        <p:sp>
          <p:nvSpPr>
            <p:cNvPr id="38" name="TextBox 39">
              <a:extLst>
                <a:ext uri="{FF2B5EF4-FFF2-40B4-BE49-F238E27FC236}">
                  <a16:creationId xmlns:a16="http://schemas.microsoft.com/office/drawing/2014/main" id="{7482335D-DDE6-8F41-EC88-A9511AB9997F}"/>
                </a:ext>
              </a:extLst>
            </p:cNvPr>
            <p:cNvSpPr txBox="1"/>
            <p:nvPr/>
          </p:nvSpPr>
          <p:spPr>
            <a:xfrm>
              <a:off x="6552816" y="3332717"/>
              <a:ext cx="838967" cy="302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679"/>
                </a:lnSpc>
              </a:pPr>
              <a:r>
                <a:rPr lang="en-US" sz="1199" b="1" dirty="0">
                  <a:solidFill>
                    <a:srgbClr val="283D7D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02</a:t>
              </a:r>
            </a:p>
          </p:txBody>
        </p:sp>
        <p:sp>
          <p:nvSpPr>
            <p:cNvPr id="75" name="Freeform 76">
              <a:extLst>
                <a:ext uri="{FF2B5EF4-FFF2-40B4-BE49-F238E27FC236}">
                  <a16:creationId xmlns:a16="http://schemas.microsoft.com/office/drawing/2014/main" id="{6D44D9F0-6CC7-B8B4-44A0-80CBA6785B2A}"/>
                </a:ext>
              </a:extLst>
            </p:cNvPr>
            <p:cNvSpPr/>
            <p:nvPr/>
          </p:nvSpPr>
          <p:spPr>
            <a:xfrm>
              <a:off x="6720143" y="4326812"/>
              <a:ext cx="613626" cy="611135"/>
            </a:xfrm>
            <a:custGeom>
              <a:avLst/>
              <a:gdLst/>
              <a:ahLst/>
              <a:cxnLst/>
              <a:rect l="l" t="t" r="r" b="b"/>
              <a:pathLst>
                <a:path w="613626" h="611135">
                  <a:moveTo>
                    <a:pt x="0" y="0"/>
                  </a:moveTo>
                  <a:lnTo>
                    <a:pt x="613626" y="0"/>
                  </a:lnTo>
                  <a:lnTo>
                    <a:pt x="613626" y="611135"/>
                  </a:lnTo>
                  <a:lnTo>
                    <a:pt x="0" y="611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IN" sz="1200" dirty="0">
                <a:solidFill>
                  <a:srgbClr val="283D7D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7F4B35E-1BC3-A892-BD08-E1D355803BE9}"/>
              </a:ext>
            </a:extLst>
          </p:cNvPr>
          <p:cNvGrpSpPr/>
          <p:nvPr/>
        </p:nvGrpSpPr>
        <p:grpSpPr>
          <a:xfrm>
            <a:off x="9372600" y="2013499"/>
            <a:ext cx="2133600" cy="2254276"/>
            <a:chOff x="14058900" y="3020249"/>
            <a:chExt cx="3200400" cy="3381414"/>
          </a:xfrm>
        </p:grpSpPr>
        <p:grpSp>
          <p:nvGrpSpPr>
            <p:cNvPr id="60" name="Group 61">
              <a:extLst>
                <a:ext uri="{FF2B5EF4-FFF2-40B4-BE49-F238E27FC236}">
                  <a16:creationId xmlns:a16="http://schemas.microsoft.com/office/drawing/2014/main" id="{C06D40AB-4D8F-0D78-053B-7C6AACC38C86}"/>
                </a:ext>
              </a:extLst>
            </p:cNvPr>
            <p:cNvGrpSpPr/>
            <p:nvPr/>
          </p:nvGrpSpPr>
          <p:grpSpPr>
            <a:xfrm>
              <a:off x="15183738" y="3020249"/>
              <a:ext cx="950724" cy="950724"/>
              <a:chOff x="0" y="0"/>
              <a:chExt cx="812800" cy="812800"/>
            </a:xfrm>
          </p:grpSpPr>
          <p:sp>
            <p:nvSpPr>
              <p:cNvPr id="61" name="Freeform 62">
                <a:extLst>
                  <a:ext uri="{FF2B5EF4-FFF2-40B4-BE49-F238E27FC236}">
                    <a16:creationId xmlns:a16="http://schemas.microsoft.com/office/drawing/2014/main" id="{365AA501-0908-33D5-6ED7-2A643639AB0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IN" sz="1200" dirty="0">
                  <a:solidFill>
                    <a:srgbClr val="283D7D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62" name="TextBox 63">
                <a:extLst>
                  <a:ext uri="{FF2B5EF4-FFF2-40B4-BE49-F238E27FC236}">
                    <a16:creationId xmlns:a16="http://schemas.microsoft.com/office/drawing/2014/main" id="{DD7C34AD-1B35-1061-66A9-FE1482714BEA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493"/>
                  </a:lnSpc>
                </a:pPr>
                <a:endParaRPr sz="1200" dirty="0">
                  <a:solidFill>
                    <a:srgbClr val="283D7D"/>
                  </a:solidFill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63" name="Group 64">
              <a:extLst>
                <a:ext uri="{FF2B5EF4-FFF2-40B4-BE49-F238E27FC236}">
                  <a16:creationId xmlns:a16="http://schemas.microsoft.com/office/drawing/2014/main" id="{C702A15F-64C5-F052-3433-6497BE49C358}"/>
                </a:ext>
              </a:extLst>
            </p:cNvPr>
            <p:cNvGrpSpPr/>
            <p:nvPr/>
          </p:nvGrpSpPr>
          <p:grpSpPr>
            <a:xfrm>
              <a:off x="14058900" y="3933083"/>
              <a:ext cx="3200400" cy="2329385"/>
              <a:chOff x="0" y="0"/>
              <a:chExt cx="842904" cy="613500"/>
            </a:xfrm>
          </p:grpSpPr>
          <p:sp>
            <p:nvSpPr>
              <p:cNvPr id="64" name="Freeform 65">
                <a:extLst>
                  <a:ext uri="{FF2B5EF4-FFF2-40B4-BE49-F238E27FC236}">
                    <a16:creationId xmlns:a16="http://schemas.microsoft.com/office/drawing/2014/main" id="{5079EA81-DA0F-76FD-5DB9-AFD43DE0513C}"/>
                  </a:ext>
                </a:extLst>
              </p:cNvPr>
              <p:cNvSpPr/>
              <p:nvPr/>
            </p:nvSpPr>
            <p:spPr>
              <a:xfrm>
                <a:off x="0" y="0"/>
                <a:ext cx="842904" cy="613500"/>
              </a:xfrm>
              <a:custGeom>
                <a:avLst/>
                <a:gdLst/>
                <a:ahLst/>
                <a:cxnLst/>
                <a:rect l="l" t="t" r="r" b="b"/>
                <a:pathLst>
                  <a:path w="842904" h="613500">
                    <a:moveTo>
                      <a:pt x="38705" y="0"/>
                    </a:moveTo>
                    <a:lnTo>
                      <a:pt x="804199" y="0"/>
                    </a:lnTo>
                    <a:cubicBezTo>
                      <a:pt x="814464" y="0"/>
                      <a:pt x="824309" y="4078"/>
                      <a:pt x="831567" y="11336"/>
                    </a:cubicBezTo>
                    <a:cubicBezTo>
                      <a:pt x="838826" y="18595"/>
                      <a:pt x="842904" y="28440"/>
                      <a:pt x="842904" y="38705"/>
                    </a:cubicBezTo>
                    <a:lnTo>
                      <a:pt x="842904" y="574796"/>
                    </a:lnTo>
                    <a:cubicBezTo>
                      <a:pt x="842904" y="596172"/>
                      <a:pt x="825575" y="613500"/>
                      <a:pt x="804199" y="613500"/>
                    </a:cubicBezTo>
                    <a:lnTo>
                      <a:pt x="38705" y="613500"/>
                    </a:lnTo>
                    <a:cubicBezTo>
                      <a:pt x="17329" y="613500"/>
                      <a:pt x="0" y="596172"/>
                      <a:pt x="0" y="574796"/>
                    </a:cubicBezTo>
                    <a:lnTo>
                      <a:pt x="0" y="38705"/>
                    </a:lnTo>
                    <a:cubicBezTo>
                      <a:pt x="0" y="17329"/>
                      <a:pt x="17329" y="0"/>
                      <a:pt x="38705" y="0"/>
                    </a:cubicBezTo>
                    <a:close/>
                  </a:path>
                </a:pathLst>
              </a:custGeom>
              <a:solidFill>
                <a:srgbClr val="8EFF66"/>
              </a:solidFill>
            </p:spPr>
            <p:txBody>
              <a:bodyPr/>
              <a:lstStyle/>
              <a:p>
                <a:pPr defTabSz="609630"/>
                <a:endParaRPr lang="en-IN" sz="1200" dirty="0">
                  <a:solidFill>
                    <a:srgbClr val="283D7D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65" name="TextBox 66">
                <a:extLst>
                  <a:ext uri="{FF2B5EF4-FFF2-40B4-BE49-F238E27FC236}">
                    <a16:creationId xmlns:a16="http://schemas.microsoft.com/office/drawing/2014/main" id="{1BECB946-7FE2-D824-D980-44ECEC1A1C8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42904" cy="6516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 dirty="0">
                  <a:solidFill>
                    <a:srgbClr val="283D7D"/>
                  </a:solidFill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66" name="Group 67">
              <a:extLst>
                <a:ext uri="{FF2B5EF4-FFF2-40B4-BE49-F238E27FC236}">
                  <a16:creationId xmlns:a16="http://schemas.microsoft.com/office/drawing/2014/main" id="{B55DDDD2-E32A-247C-6C84-0DB0EB122D3C}"/>
                </a:ext>
              </a:extLst>
            </p:cNvPr>
            <p:cNvGrpSpPr/>
            <p:nvPr/>
          </p:nvGrpSpPr>
          <p:grpSpPr>
            <a:xfrm>
              <a:off x="14058900" y="5950106"/>
              <a:ext cx="3200400" cy="312362"/>
              <a:chOff x="0" y="0"/>
              <a:chExt cx="842904" cy="82268"/>
            </a:xfrm>
          </p:grpSpPr>
          <p:sp>
            <p:nvSpPr>
              <p:cNvPr id="67" name="Freeform 68">
                <a:extLst>
                  <a:ext uri="{FF2B5EF4-FFF2-40B4-BE49-F238E27FC236}">
                    <a16:creationId xmlns:a16="http://schemas.microsoft.com/office/drawing/2014/main" id="{5B024602-C5BA-7731-4FAC-344086E1837D}"/>
                  </a:ext>
                </a:extLst>
              </p:cNvPr>
              <p:cNvSpPr/>
              <p:nvPr/>
            </p:nvSpPr>
            <p:spPr>
              <a:xfrm>
                <a:off x="0" y="0"/>
                <a:ext cx="842904" cy="82268"/>
              </a:xfrm>
              <a:custGeom>
                <a:avLst/>
                <a:gdLst/>
                <a:ahLst/>
                <a:cxnLst/>
                <a:rect l="l" t="t" r="r" b="b"/>
                <a:pathLst>
                  <a:path w="842904" h="82268">
                    <a:moveTo>
                      <a:pt x="41134" y="0"/>
                    </a:moveTo>
                    <a:lnTo>
                      <a:pt x="801770" y="0"/>
                    </a:lnTo>
                    <a:cubicBezTo>
                      <a:pt x="812679" y="0"/>
                      <a:pt x="823142" y="4334"/>
                      <a:pt x="830856" y="12048"/>
                    </a:cubicBezTo>
                    <a:cubicBezTo>
                      <a:pt x="838570" y="19762"/>
                      <a:pt x="842904" y="30225"/>
                      <a:pt x="842904" y="41134"/>
                    </a:cubicBezTo>
                    <a:lnTo>
                      <a:pt x="842904" y="41134"/>
                    </a:lnTo>
                    <a:cubicBezTo>
                      <a:pt x="842904" y="52043"/>
                      <a:pt x="838570" y="62506"/>
                      <a:pt x="830856" y="70220"/>
                    </a:cubicBezTo>
                    <a:cubicBezTo>
                      <a:pt x="823142" y="77934"/>
                      <a:pt x="812679" y="82268"/>
                      <a:pt x="801770" y="82268"/>
                    </a:cubicBezTo>
                    <a:lnTo>
                      <a:pt x="41134" y="82268"/>
                    </a:lnTo>
                    <a:cubicBezTo>
                      <a:pt x="30225" y="82268"/>
                      <a:pt x="19762" y="77934"/>
                      <a:pt x="12048" y="70220"/>
                    </a:cubicBezTo>
                    <a:cubicBezTo>
                      <a:pt x="4334" y="62506"/>
                      <a:pt x="0" y="52043"/>
                      <a:pt x="0" y="41134"/>
                    </a:cubicBezTo>
                    <a:lnTo>
                      <a:pt x="0" y="41134"/>
                    </a:lnTo>
                    <a:cubicBezTo>
                      <a:pt x="0" y="30225"/>
                      <a:pt x="4334" y="19762"/>
                      <a:pt x="12048" y="12048"/>
                    </a:cubicBezTo>
                    <a:cubicBezTo>
                      <a:pt x="19762" y="4334"/>
                      <a:pt x="30225" y="0"/>
                      <a:pt x="41134" y="0"/>
                    </a:cubicBezTo>
                    <a:close/>
                  </a:path>
                </a:pathLst>
              </a:custGeom>
              <a:solidFill>
                <a:srgbClr val="000000">
                  <a:alpha val="38824"/>
                </a:srgbClr>
              </a:solidFill>
            </p:spPr>
            <p:txBody>
              <a:bodyPr/>
              <a:lstStyle/>
              <a:p>
                <a:pPr defTabSz="609630"/>
                <a:endParaRPr lang="en-IN" sz="1200" dirty="0">
                  <a:solidFill>
                    <a:srgbClr val="283D7D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68" name="TextBox 69">
                <a:extLst>
                  <a:ext uri="{FF2B5EF4-FFF2-40B4-BE49-F238E27FC236}">
                    <a16:creationId xmlns:a16="http://schemas.microsoft.com/office/drawing/2014/main" id="{8EA3E304-FE9D-328C-50B4-02D7A076557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42904" cy="12036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 dirty="0">
                  <a:solidFill>
                    <a:srgbClr val="283D7D"/>
                  </a:solidFill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69" name="Group 70">
              <a:extLst>
                <a:ext uri="{FF2B5EF4-FFF2-40B4-BE49-F238E27FC236}">
                  <a16:creationId xmlns:a16="http://schemas.microsoft.com/office/drawing/2014/main" id="{72595233-7773-3F67-E9D2-91264B35E6C0}"/>
                </a:ext>
              </a:extLst>
            </p:cNvPr>
            <p:cNvGrpSpPr/>
            <p:nvPr/>
          </p:nvGrpSpPr>
          <p:grpSpPr>
            <a:xfrm>
              <a:off x="14363700" y="5950106"/>
              <a:ext cx="2590800" cy="451557"/>
              <a:chOff x="0" y="0"/>
              <a:chExt cx="682351" cy="118929"/>
            </a:xfrm>
          </p:grpSpPr>
          <p:sp>
            <p:nvSpPr>
              <p:cNvPr id="70" name="Freeform 71">
                <a:extLst>
                  <a:ext uri="{FF2B5EF4-FFF2-40B4-BE49-F238E27FC236}">
                    <a16:creationId xmlns:a16="http://schemas.microsoft.com/office/drawing/2014/main" id="{9AED56B5-350F-9747-40EC-D88A53E02AC2}"/>
                  </a:ext>
                </a:extLst>
              </p:cNvPr>
              <p:cNvSpPr/>
              <p:nvPr/>
            </p:nvSpPr>
            <p:spPr>
              <a:xfrm>
                <a:off x="0" y="0"/>
                <a:ext cx="682351" cy="118929"/>
              </a:xfrm>
              <a:custGeom>
                <a:avLst/>
                <a:gdLst/>
                <a:ahLst/>
                <a:cxnLst/>
                <a:rect l="l" t="t" r="r" b="b"/>
                <a:pathLst>
                  <a:path w="682351" h="118929">
                    <a:moveTo>
                      <a:pt x="0" y="0"/>
                    </a:moveTo>
                    <a:lnTo>
                      <a:pt x="682351" y="0"/>
                    </a:lnTo>
                    <a:lnTo>
                      <a:pt x="682351" y="118929"/>
                    </a:lnTo>
                    <a:lnTo>
                      <a:pt x="0" y="11892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IN" sz="1200" dirty="0">
                  <a:solidFill>
                    <a:srgbClr val="283D7D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71" name="TextBox 72">
                <a:extLst>
                  <a:ext uri="{FF2B5EF4-FFF2-40B4-BE49-F238E27FC236}">
                    <a16:creationId xmlns:a16="http://schemas.microsoft.com/office/drawing/2014/main" id="{6C65B8EB-098E-2E2D-C38A-0651720D606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682351" cy="15702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 dirty="0">
                  <a:solidFill>
                    <a:srgbClr val="283D7D"/>
                  </a:solidFill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72" name="TextBox 73">
              <a:extLst>
                <a:ext uri="{FF2B5EF4-FFF2-40B4-BE49-F238E27FC236}">
                  <a16:creationId xmlns:a16="http://schemas.microsoft.com/office/drawing/2014/main" id="{2A447BA2-E9F1-96C5-5B3E-EA113ADFE268}"/>
                </a:ext>
              </a:extLst>
            </p:cNvPr>
            <p:cNvSpPr txBox="1"/>
            <p:nvPr/>
          </p:nvSpPr>
          <p:spPr>
            <a:xfrm>
              <a:off x="14363700" y="5318299"/>
              <a:ext cx="2590800" cy="304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735"/>
                </a:lnSpc>
              </a:pPr>
              <a:r>
                <a:rPr lang="en-US" sz="1239" b="1" dirty="0">
                  <a:solidFill>
                    <a:srgbClr val="283D7D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Less Labor Required</a:t>
              </a:r>
            </a:p>
          </p:txBody>
        </p:sp>
        <p:sp>
          <p:nvSpPr>
            <p:cNvPr id="74" name="TextBox 75">
              <a:extLst>
                <a:ext uri="{FF2B5EF4-FFF2-40B4-BE49-F238E27FC236}">
                  <a16:creationId xmlns:a16="http://schemas.microsoft.com/office/drawing/2014/main" id="{BBD81FDA-DD7B-9E67-DB97-7803B36E6E2A}"/>
                </a:ext>
              </a:extLst>
            </p:cNvPr>
            <p:cNvSpPr txBox="1"/>
            <p:nvPr/>
          </p:nvSpPr>
          <p:spPr>
            <a:xfrm>
              <a:off x="15239616" y="3332717"/>
              <a:ext cx="838967" cy="302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679"/>
                </a:lnSpc>
              </a:pPr>
              <a:r>
                <a:rPr lang="en-US" sz="1199" b="1" dirty="0">
                  <a:solidFill>
                    <a:srgbClr val="283D7D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04</a:t>
              </a:r>
            </a:p>
          </p:txBody>
        </p:sp>
        <p:sp>
          <p:nvSpPr>
            <p:cNvPr id="76" name="Freeform 77">
              <a:extLst>
                <a:ext uri="{FF2B5EF4-FFF2-40B4-BE49-F238E27FC236}">
                  <a16:creationId xmlns:a16="http://schemas.microsoft.com/office/drawing/2014/main" id="{C30F85F2-B4A8-FBE6-C626-A2DF8E03444A}"/>
                </a:ext>
              </a:extLst>
            </p:cNvPr>
            <p:cNvSpPr/>
            <p:nvPr/>
          </p:nvSpPr>
          <p:spPr>
            <a:xfrm>
              <a:off x="15207262" y="4262110"/>
              <a:ext cx="743973" cy="868998"/>
            </a:xfrm>
            <a:custGeom>
              <a:avLst/>
              <a:gdLst/>
              <a:ahLst/>
              <a:cxnLst/>
              <a:rect l="l" t="t" r="r" b="b"/>
              <a:pathLst>
                <a:path w="743973" h="868998">
                  <a:moveTo>
                    <a:pt x="0" y="0"/>
                  </a:moveTo>
                  <a:lnTo>
                    <a:pt x="743973" y="0"/>
                  </a:lnTo>
                  <a:lnTo>
                    <a:pt x="743973" y="868999"/>
                  </a:lnTo>
                  <a:lnTo>
                    <a:pt x="0" y="868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IN" sz="1200" dirty="0">
                <a:solidFill>
                  <a:srgbClr val="283D7D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CCB706E-EBF8-2F16-6CDA-96388D9DC4A9}"/>
              </a:ext>
            </a:extLst>
          </p:cNvPr>
          <p:cNvGrpSpPr/>
          <p:nvPr/>
        </p:nvGrpSpPr>
        <p:grpSpPr>
          <a:xfrm>
            <a:off x="685800" y="2013499"/>
            <a:ext cx="2133600" cy="2254276"/>
            <a:chOff x="1028700" y="3020249"/>
            <a:chExt cx="3200400" cy="3381414"/>
          </a:xfrm>
        </p:grpSpPr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6B7211A2-3C55-A106-CC87-BFA70C1A5F6C}"/>
                </a:ext>
              </a:extLst>
            </p:cNvPr>
            <p:cNvGrpSpPr/>
            <p:nvPr/>
          </p:nvGrpSpPr>
          <p:grpSpPr>
            <a:xfrm>
              <a:off x="2153538" y="3020249"/>
              <a:ext cx="950724" cy="950724"/>
              <a:chOff x="0" y="0"/>
              <a:chExt cx="812800" cy="812800"/>
            </a:xfrm>
          </p:grpSpPr>
          <p:sp>
            <p:nvSpPr>
              <p:cNvPr id="7" name="Freeform 8">
                <a:extLst>
                  <a:ext uri="{FF2B5EF4-FFF2-40B4-BE49-F238E27FC236}">
                    <a16:creationId xmlns:a16="http://schemas.microsoft.com/office/drawing/2014/main" id="{D029A16D-3287-17EB-849F-7447DCB6643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IN" sz="1200" dirty="0">
                  <a:solidFill>
                    <a:srgbClr val="283D7D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08A36344-A643-34C1-8F33-55D21B57149B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493"/>
                  </a:lnSpc>
                </a:pPr>
                <a:endParaRPr sz="1200" dirty="0">
                  <a:solidFill>
                    <a:srgbClr val="283D7D"/>
                  </a:solidFill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9" name="Group 10">
              <a:extLst>
                <a:ext uri="{FF2B5EF4-FFF2-40B4-BE49-F238E27FC236}">
                  <a16:creationId xmlns:a16="http://schemas.microsoft.com/office/drawing/2014/main" id="{9E323AB3-5DEA-1DD6-179A-E93B3BBD1C76}"/>
                </a:ext>
              </a:extLst>
            </p:cNvPr>
            <p:cNvGrpSpPr/>
            <p:nvPr/>
          </p:nvGrpSpPr>
          <p:grpSpPr>
            <a:xfrm>
              <a:off x="1028700" y="3933083"/>
              <a:ext cx="3200400" cy="2329385"/>
              <a:chOff x="0" y="0"/>
              <a:chExt cx="842904" cy="613500"/>
            </a:xfrm>
          </p:grpSpPr>
          <p:sp>
            <p:nvSpPr>
              <p:cNvPr id="10" name="Freeform 11">
                <a:extLst>
                  <a:ext uri="{FF2B5EF4-FFF2-40B4-BE49-F238E27FC236}">
                    <a16:creationId xmlns:a16="http://schemas.microsoft.com/office/drawing/2014/main" id="{6E577025-7427-169C-535B-0E516BC9F356}"/>
                  </a:ext>
                </a:extLst>
              </p:cNvPr>
              <p:cNvSpPr/>
              <p:nvPr/>
            </p:nvSpPr>
            <p:spPr>
              <a:xfrm>
                <a:off x="0" y="0"/>
                <a:ext cx="842904" cy="613500"/>
              </a:xfrm>
              <a:custGeom>
                <a:avLst/>
                <a:gdLst/>
                <a:ahLst/>
                <a:cxnLst/>
                <a:rect l="l" t="t" r="r" b="b"/>
                <a:pathLst>
                  <a:path w="842904" h="613500">
                    <a:moveTo>
                      <a:pt x="38705" y="0"/>
                    </a:moveTo>
                    <a:lnTo>
                      <a:pt x="804199" y="0"/>
                    </a:lnTo>
                    <a:cubicBezTo>
                      <a:pt x="814464" y="0"/>
                      <a:pt x="824309" y="4078"/>
                      <a:pt x="831567" y="11336"/>
                    </a:cubicBezTo>
                    <a:cubicBezTo>
                      <a:pt x="838826" y="18595"/>
                      <a:pt x="842904" y="28440"/>
                      <a:pt x="842904" y="38705"/>
                    </a:cubicBezTo>
                    <a:lnTo>
                      <a:pt x="842904" y="574796"/>
                    </a:lnTo>
                    <a:cubicBezTo>
                      <a:pt x="842904" y="596172"/>
                      <a:pt x="825575" y="613500"/>
                      <a:pt x="804199" y="613500"/>
                    </a:cubicBezTo>
                    <a:lnTo>
                      <a:pt x="38705" y="613500"/>
                    </a:lnTo>
                    <a:cubicBezTo>
                      <a:pt x="17329" y="613500"/>
                      <a:pt x="0" y="596172"/>
                      <a:pt x="0" y="574796"/>
                    </a:cubicBezTo>
                    <a:lnTo>
                      <a:pt x="0" y="38705"/>
                    </a:lnTo>
                    <a:cubicBezTo>
                      <a:pt x="0" y="17329"/>
                      <a:pt x="17329" y="0"/>
                      <a:pt x="38705" y="0"/>
                    </a:cubicBezTo>
                    <a:close/>
                  </a:path>
                </a:pathLst>
              </a:custGeom>
              <a:solidFill>
                <a:srgbClr val="8F9AFF"/>
              </a:solidFill>
            </p:spPr>
            <p:txBody>
              <a:bodyPr/>
              <a:lstStyle/>
              <a:p>
                <a:pPr defTabSz="609630"/>
                <a:endParaRPr lang="en-IN" sz="1200" dirty="0">
                  <a:solidFill>
                    <a:srgbClr val="283D7D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1" name="TextBox 12">
                <a:extLst>
                  <a:ext uri="{FF2B5EF4-FFF2-40B4-BE49-F238E27FC236}">
                    <a16:creationId xmlns:a16="http://schemas.microsoft.com/office/drawing/2014/main" id="{C85A5700-BB79-91D0-690E-5AE51F26C5B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42904" cy="6516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 dirty="0">
                  <a:solidFill>
                    <a:srgbClr val="283D7D"/>
                  </a:solidFill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12" name="Group 13">
              <a:extLst>
                <a:ext uri="{FF2B5EF4-FFF2-40B4-BE49-F238E27FC236}">
                  <a16:creationId xmlns:a16="http://schemas.microsoft.com/office/drawing/2014/main" id="{AD813B7D-DE6B-D2B7-6610-4D072BF82972}"/>
                </a:ext>
              </a:extLst>
            </p:cNvPr>
            <p:cNvGrpSpPr/>
            <p:nvPr/>
          </p:nvGrpSpPr>
          <p:grpSpPr>
            <a:xfrm>
              <a:off x="1028700" y="5950106"/>
              <a:ext cx="3200400" cy="312362"/>
              <a:chOff x="0" y="0"/>
              <a:chExt cx="842904" cy="82268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C99A542F-E852-1CA4-8D4C-2D10134FC7B2}"/>
                  </a:ext>
                </a:extLst>
              </p:cNvPr>
              <p:cNvSpPr/>
              <p:nvPr/>
            </p:nvSpPr>
            <p:spPr>
              <a:xfrm>
                <a:off x="0" y="0"/>
                <a:ext cx="842904" cy="82268"/>
              </a:xfrm>
              <a:custGeom>
                <a:avLst/>
                <a:gdLst/>
                <a:ahLst/>
                <a:cxnLst/>
                <a:rect l="l" t="t" r="r" b="b"/>
                <a:pathLst>
                  <a:path w="842904" h="82268">
                    <a:moveTo>
                      <a:pt x="41134" y="0"/>
                    </a:moveTo>
                    <a:lnTo>
                      <a:pt x="801770" y="0"/>
                    </a:lnTo>
                    <a:cubicBezTo>
                      <a:pt x="812679" y="0"/>
                      <a:pt x="823142" y="4334"/>
                      <a:pt x="830856" y="12048"/>
                    </a:cubicBezTo>
                    <a:cubicBezTo>
                      <a:pt x="838570" y="19762"/>
                      <a:pt x="842904" y="30225"/>
                      <a:pt x="842904" y="41134"/>
                    </a:cubicBezTo>
                    <a:lnTo>
                      <a:pt x="842904" y="41134"/>
                    </a:lnTo>
                    <a:cubicBezTo>
                      <a:pt x="842904" y="52043"/>
                      <a:pt x="838570" y="62506"/>
                      <a:pt x="830856" y="70220"/>
                    </a:cubicBezTo>
                    <a:cubicBezTo>
                      <a:pt x="823142" y="77934"/>
                      <a:pt x="812679" y="82268"/>
                      <a:pt x="801770" y="82268"/>
                    </a:cubicBezTo>
                    <a:lnTo>
                      <a:pt x="41134" y="82268"/>
                    </a:lnTo>
                    <a:cubicBezTo>
                      <a:pt x="30225" y="82268"/>
                      <a:pt x="19762" y="77934"/>
                      <a:pt x="12048" y="70220"/>
                    </a:cubicBezTo>
                    <a:cubicBezTo>
                      <a:pt x="4334" y="62506"/>
                      <a:pt x="0" y="52043"/>
                      <a:pt x="0" y="41134"/>
                    </a:cubicBezTo>
                    <a:lnTo>
                      <a:pt x="0" y="41134"/>
                    </a:lnTo>
                    <a:cubicBezTo>
                      <a:pt x="0" y="30225"/>
                      <a:pt x="4334" y="19762"/>
                      <a:pt x="12048" y="12048"/>
                    </a:cubicBezTo>
                    <a:cubicBezTo>
                      <a:pt x="19762" y="4334"/>
                      <a:pt x="30225" y="0"/>
                      <a:pt x="41134" y="0"/>
                    </a:cubicBezTo>
                    <a:close/>
                  </a:path>
                </a:pathLst>
              </a:custGeom>
              <a:solidFill>
                <a:srgbClr val="000000">
                  <a:alpha val="38824"/>
                </a:srgbClr>
              </a:solidFill>
            </p:spPr>
            <p:txBody>
              <a:bodyPr/>
              <a:lstStyle/>
              <a:p>
                <a:pPr defTabSz="609630"/>
                <a:endParaRPr lang="en-IN" sz="1200" dirty="0">
                  <a:solidFill>
                    <a:srgbClr val="283D7D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4" name="TextBox 15">
                <a:extLst>
                  <a:ext uri="{FF2B5EF4-FFF2-40B4-BE49-F238E27FC236}">
                    <a16:creationId xmlns:a16="http://schemas.microsoft.com/office/drawing/2014/main" id="{3A23B7FD-5705-3959-8D67-6C96F2B2361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42904" cy="12036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 dirty="0">
                  <a:solidFill>
                    <a:srgbClr val="283D7D"/>
                  </a:solidFill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15" name="Group 16">
              <a:extLst>
                <a:ext uri="{FF2B5EF4-FFF2-40B4-BE49-F238E27FC236}">
                  <a16:creationId xmlns:a16="http://schemas.microsoft.com/office/drawing/2014/main" id="{A8250610-C768-684C-EE99-D692FA7D3BDF}"/>
                </a:ext>
              </a:extLst>
            </p:cNvPr>
            <p:cNvGrpSpPr/>
            <p:nvPr/>
          </p:nvGrpSpPr>
          <p:grpSpPr>
            <a:xfrm>
              <a:off x="1333500" y="5950106"/>
              <a:ext cx="2590800" cy="451557"/>
              <a:chOff x="0" y="0"/>
              <a:chExt cx="682351" cy="118929"/>
            </a:xfrm>
          </p:grpSpPr>
          <p:sp>
            <p:nvSpPr>
              <p:cNvPr id="16" name="Freeform 17">
                <a:extLst>
                  <a:ext uri="{FF2B5EF4-FFF2-40B4-BE49-F238E27FC236}">
                    <a16:creationId xmlns:a16="http://schemas.microsoft.com/office/drawing/2014/main" id="{79861704-A2F8-B7DD-46FE-59316EA101B1}"/>
                  </a:ext>
                </a:extLst>
              </p:cNvPr>
              <p:cNvSpPr/>
              <p:nvPr/>
            </p:nvSpPr>
            <p:spPr>
              <a:xfrm>
                <a:off x="0" y="0"/>
                <a:ext cx="682351" cy="118929"/>
              </a:xfrm>
              <a:custGeom>
                <a:avLst/>
                <a:gdLst/>
                <a:ahLst/>
                <a:cxnLst/>
                <a:rect l="l" t="t" r="r" b="b"/>
                <a:pathLst>
                  <a:path w="682351" h="118929">
                    <a:moveTo>
                      <a:pt x="0" y="0"/>
                    </a:moveTo>
                    <a:lnTo>
                      <a:pt x="682351" y="0"/>
                    </a:lnTo>
                    <a:lnTo>
                      <a:pt x="682351" y="118929"/>
                    </a:lnTo>
                    <a:lnTo>
                      <a:pt x="0" y="11892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IN" sz="1200" dirty="0">
                  <a:solidFill>
                    <a:srgbClr val="283D7D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7" name="TextBox 18">
                <a:extLst>
                  <a:ext uri="{FF2B5EF4-FFF2-40B4-BE49-F238E27FC236}">
                    <a16:creationId xmlns:a16="http://schemas.microsoft.com/office/drawing/2014/main" id="{F64838E9-C49B-1632-27B6-429B3A48648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682351" cy="15702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 dirty="0">
                  <a:solidFill>
                    <a:srgbClr val="283D7D"/>
                  </a:solidFill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18" name="TextBox 19">
              <a:extLst>
                <a:ext uri="{FF2B5EF4-FFF2-40B4-BE49-F238E27FC236}">
                  <a16:creationId xmlns:a16="http://schemas.microsoft.com/office/drawing/2014/main" id="{FEEE8A21-71DB-C74C-C6C8-723F27B08E34}"/>
                </a:ext>
              </a:extLst>
            </p:cNvPr>
            <p:cNvSpPr txBox="1"/>
            <p:nvPr/>
          </p:nvSpPr>
          <p:spPr>
            <a:xfrm>
              <a:off x="1333500" y="5318299"/>
              <a:ext cx="2590800" cy="304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735"/>
                </a:lnSpc>
              </a:pPr>
              <a:r>
                <a:rPr lang="en-US" sz="1239" b="1" dirty="0">
                  <a:solidFill>
                    <a:srgbClr val="283D7D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25% Water Saving</a:t>
              </a:r>
            </a:p>
          </p:txBody>
        </p:sp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33ED78D8-A39F-B9B8-0CC0-E56B7C4FC5D7}"/>
                </a:ext>
              </a:extLst>
            </p:cNvPr>
            <p:cNvSpPr txBox="1"/>
            <p:nvPr/>
          </p:nvSpPr>
          <p:spPr>
            <a:xfrm>
              <a:off x="2209416" y="3332717"/>
              <a:ext cx="838967" cy="302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679"/>
                </a:lnSpc>
              </a:pPr>
              <a:r>
                <a:rPr lang="en-US" sz="1199" b="1" dirty="0">
                  <a:solidFill>
                    <a:srgbClr val="283D7D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01</a:t>
              </a:r>
            </a:p>
          </p:txBody>
        </p:sp>
        <p:sp>
          <p:nvSpPr>
            <p:cNvPr id="77" name="Freeform 78">
              <a:extLst>
                <a:ext uri="{FF2B5EF4-FFF2-40B4-BE49-F238E27FC236}">
                  <a16:creationId xmlns:a16="http://schemas.microsoft.com/office/drawing/2014/main" id="{8BB6E476-9F0D-7CDE-37E5-98C1D9C9D3F2}"/>
                </a:ext>
              </a:extLst>
            </p:cNvPr>
            <p:cNvSpPr/>
            <p:nvPr/>
          </p:nvSpPr>
          <p:spPr>
            <a:xfrm>
              <a:off x="2209971" y="4045910"/>
              <a:ext cx="716418" cy="1082723"/>
            </a:xfrm>
            <a:custGeom>
              <a:avLst/>
              <a:gdLst/>
              <a:ahLst/>
              <a:cxnLst/>
              <a:rect l="l" t="t" r="r" b="b"/>
              <a:pathLst>
                <a:path w="716418" h="1082723">
                  <a:moveTo>
                    <a:pt x="0" y="0"/>
                  </a:moveTo>
                  <a:lnTo>
                    <a:pt x="716419" y="0"/>
                  </a:lnTo>
                  <a:lnTo>
                    <a:pt x="716419" y="1082723"/>
                  </a:lnTo>
                  <a:lnTo>
                    <a:pt x="0" y="1082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IN" sz="1200" dirty="0">
                <a:solidFill>
                  <a:srgbClr val="283D7D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5F49453-1DB8-AF60-B567-18D31F367FB3}"/>
              </a:ext>
            </a:extLst>
          </p:cNvPr>
          <p:cNvGrpSpPr/>
          <p:nvPr/>
        </p:nvGrpSpPr>
        <p:grpSpPr>
          <a:xfrm>
            <a:off x="6477000" y="2013499"/>
            <a:ext cx="2133600" cy="2254276"/>
            <a:chOff x="9715500" y="3020249"/>
            <a:chExt cx="3200400" cy="3381414"/>
          </a:xfrm>
        </p:grpSpPr>
        <p:grpSp>
          <p:nvGrpSpPr>
            <p:cNvPr id="42" name="Group 43">
              <a:extLst>
                <a:ext uri="{FF2B5EF4-FFF2-40B4-BE49-F238E27FC236}">
                  <a16:creationId xmlns:a16="http://schemas.microsoft.com/office/drawing/2014/main" id="{F6F237FF-D6D3-1254-93CB-FB82E38CFD3F}"/>
                </a:ext>
              </a:extLst>
            </p:cNvPr>
            <p:cNvGrpSpPr/>
            <p:nvPr/>
          </p:nvGrpSpPr>
          <p:grpSpPr>
            <a:xfrm>
              <a:off x="10840338" y="3020249"/>
              <a:ext cx="950724" cy="950724"/>
              <a:chOff x="0" y="0"/>
              <a:chExt cx="812800" cy="812800"/>
            </a:xfrm>
          </p:grpSpPr>
          <p:sp>
            <p:nvSpPr>
              <p:cNvPr id="43" name="Freeform 44">
                <a:extLst>
                  <a:ext uri="{FF2B5EF4-FFF2-40B4-BE49-F238E27FC236}">
                    <a16:creationId xmlns:a16="http://schemas.microsoft.com/office/drawing/2014/main" id="{514C6356-DDDE-05D7-6714-A2ACAF19643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IN" sz="1200" dirty="0">
                  <a:solidFill>
                    <a:srgbClr val="283D7D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44" name="TextBox 45">
                <a:extLst>
                  <a:ext uri="{FF2B5EF4-FFF2-40B4-BE49-F238E27FC236}">
                    <a16:creationId xmlns:a16="http://schemas.microsoft.com/office/drawing/2014/main" id="{BD6840CD-49C8-CE18-39B2-7F760F7EADB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493"/>
                  </a:lnSpc>
                </a:pPr>
                <a:endParaRPr sz="1200" dirty="0">
                  <a:solidFill>
                    <a:srgbClr val="283D7D"/>
                  </a:solidFill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45" name="Group 46">
              <a:extLst>
                <a:ext uri="{FF2B5EF4-FFF2-40B4-BE49-F238E27FC236}">
                  <a16:creationId xmlns:a16="http://schemas.microsoft.com/office/drawing/2014/main" id="{BD977211-0473-0716-4A36-D98257C21694}"/>
                </a:ext>
              </a:extLst>
            </p:cNvPr>
            <p:cNvGrpSpPr/>
            <p:nvPr/>
          </p:nvGrpSpPr>
          <p:grpSpPr>
            <a:xfrm>
              <a:off x="9715500" y="3933083"/>
              <a:ext cx="3200400" cy="2329385"/>
              <a:chOff x="0" y="0"/>
              <a:chExt cx="842904" cy="613500"/>
            </a:xfrm>
          </p:grpSpPr>
          <p:sp>
            <p:nvSpPr>
              <p:cNvPr id="46" name="Freeform 47">
                <a:extLst>
                  <a:ext uri="{FF2B5EF4-FFF2-40B4-BE49-F238E27FC236}">
                    <a16:creationId xmlns:a16="http://schemas.microsoft.com/office/drawing/2014/main" id="{2147DEF6-B858-ECCD-992E-CE6DA660948B}"/>
                  </a:ext>
                </a:extLst>
              </p:cNvPr>
              <p:cNvSpPr/>
              <p:nvPr/>
            </p:nvSpPr>
            <p:spPr>
              <a:xfrm>
                <a:off x="0" y="0"/>
                <a:ext cx="842904" cy="613500"/>
              </a:xfrm>
              <a:custGeom>
                <a:avLst/>
                <a:gdLst/>
                <a:ahLst/>
                <a:cxnLst/>
                <a:rect l="l" t="t" r="r" b="b"/>
                <a:pathLst>
                  <a:path w="842904" h="613500">
                    <a:moveTo>
                      <a:pt x="38705" y="0"/>
                    </a:moveTo>
                    <a:lnTo>
                      <a:pt x="804199" y="0"/>
                    </a:lnTo>
                    <a:cubicBezTo>
                      <a:pt x="814464" y="0"/>
                      <a:pt x="824309" y="4078"/>
                      <a:pt x="831567" y="11336"/>
                    </a:cubicBezTo>
                    <a:cubicBezTo>
                      <a:pt x="838826" y="18595"/>
                      <a:pt x="842904" y="28440"/>
                      <a:pt x="842904" y="38705"/>
                    </a:cubicBezTo>
                    <a:lnTo>
                      <a:pt x="842904" y="574796"/>
                    </a:lnTo>
                    <a:cubicBezTo>
                      <a:pt x="842904" y="596172"/>
                      <a:pt x="825575" y="613500"/>
                      <a:pt x="804199" y="613500"/>
                    </a:cubicBezTo>
                    <a:lnTo>
                      <a:pt x="38705" y="613500"/>
                    </a:lnTo>
                    <a:cubicBezTo>
                      <a:pt x="17329" y="613500"/>
                      <a:pt x="0" y="596172"/>
                      <a:pt x="0" y="574796"/>
                    </a:cubicBezTo>
                    <a:lnTo>
                      <a:pt x="0" y="38705"/>
                    </a:lnTo>
                    <a:cubicBezTo>
                      <a:pt x="0" y="17329"/>
                      <a:pt x="17329" y="0"/>
                      <a:pt x="38705" y="0"/>
                    </a:cubicBezTo>
                    <a:close/>
                  </a:path>
                </a:pathLst>
              </a:custGeom>
              <a:solidFill>
                <a:srgbClr val="00EDD9"/>
              </a:solidFill>
            </p:spPr>
            <p:txBody>
              <a:bodyPr/>
              <a:lstStyle/>
              <a:p>
                <a:pPr defTabSz="609630"/>
                <a:endParaRPr lang="en-IN" sz="1200" dirty="0">
                  <a:solidFill>
                    <a:srgbClr val="283D7D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47" name="TextBox 48">
                <a:extLst>
                  <a:ext uri="{FF2B5EF4-FFF2-40B4-BE49-F238E27FC236}">
                    <a16:creationId xmlns:a16="http://schemas.microsoft.com/office/drawing/2014/main" id="{DC1CB89C-C801-7E9D-AF43-904D4DFE9DF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42904" cy="6516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 dirty="0">
                  <a:solidFill>
                    <a:srgbClr val="283D7D"/>
                  </a:solidFill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48" name="Group 49">
              <a:extLst>
                <a:ext uri="{FF2B5EF4-FFF2-40B4-BE49-F238E27FC236}">
                  <a16:creationId xmlns:a16="http://schemas.microsoft.com/office/drawing/2014/main" id="{BE0261E7-0DDA-269C-E776-AE782DADECC4}"/>
                </a:ext>
              </a:extLst>
            </p:cNvPr>
            <p:cNvGrpSpPr/>
            <p:nvPr/>
          </p:nvGrpSpPr>
          <p:grpSpPr>
            <a:xfrm>
              <a:off x="9715500" y="5950106"/>
              <a:ext cx="3200400" cy="312362"/>
              <a:chOff x="0" y="0"/>
              <a:chExt cx="842904" cy="82268"/>
            </a:xfrm>
          </p:grpSpPr>
          <p:sp>
            <p:nvSpPr>
              <p:cNvPr id="49" name="Freeform 50">
                <a:extLst>
                  <a:ext uri="{FF2B5EF4-FFF2-40B4-BE49-F238E27FC236}">
                    <a16:creationId xmlns:a16="http://schemas.microsoft.com/office/drawing/2014/main" id="{A77DE286-B750-C9D0-C855-8EEE88D486CB}"/>
                  </a:ext>
                </a:extLst>
              </p:cNvPr>
              <p:cNvSpPr/>
              <p:nvPr/>
            </p:nvSpPr>
            <p:spPr>
              <a:xfrm>
                <a:off x="0" y="0"/>
                <a:ext cx="842904" cy="82268"/>
              </a:xfrm>
              <a:custGeom>
                <a:avLst/>
                <a:gdLst/>
                <a:ahLst/>
                <a:cxnLst/>
                <a:rect l="l" t="t" r="r" b="b"/>
                <a:pathLst>
                  <a:path w="842904" h="82268">
                    <a:moveTo>
                      <a:pt x="41134" y="0"/>
                    </a:moveTo>
                    <a:lnTo>
                      <a:pt x="801770" y="0"/>
                    </a:lnTo>
                    <a:cubicBezTo>
                      <a:pt x="812679" y="0"/>
                      <a:pt x="823142" y="4334"/>
                      <a:pt x="830856" y="12048"/>
                    </a:cubicBezTo>
                    <a:cubicBezTo>
                      <a:pt x="838570" y="19762"/>
                      <a:pt x="842904" y="30225"/>
                      <a:pt x="842904" y="41134"/>
                    </a:cubicBezTo>
                    <a:lnTo>
                      <a:pt x="842904" y="41134"/>
                    </a:lnTo>
                    <a:cubicBezTo>
                      <a:pt x="842904" y="52043"/>
                      <a:pt x="838570" y="62506"/>
                      <a:pt x="830856" y="70220"/>
                    </a:cubicBezTo>
                    <a:cubicBezTo>
                      <a:pt x="823142" y="77934"/>
                      <a:pt x="812679" y="82268"/>
                      <a:pt x="801770" y="82268"/>
                    </a:cubicBezTo>
                    <a:lnTo>
                      <a:pt x="41134" y="82268"/>
                    </a:lnTo>
                    <a:cubicBezTo>
                      <a:pt x="30225" y="82268"/>
                      <a:pt x="19762" y="77934"/>
                      <a:pt x="12048" y="70220"/>
                    </a:cubicBezTo>
                    <a:cubicBezTo>
                      <a:pt x="4334" y="62506"/>
                      <a:pt x="0" y="52043"/>
                      <a:pt x="0" y="41134"/>
                    </a:cubicBezTo>
                    <a:lnTo>
                      <a:pt x="0" y="41134"/>
                    </a:lnTo>
                    <a:cubicBezTo>
                      <a:pt x="0" y="30225"/>
                      <a:pt x="4334" y="19762"/>
                      <a:pt x="12048" y="12048"/>
                    </a:cubicBezTo>
                    <a:cubicBezTo>
                      <a:pt x="19762" y="4334"/>
                      <a:pt x="30225" y="0"/>
                      <a:pt x="41134" y="0"/>
                    </a:cubicBezTo>
                    <a:close/>
                  </a:path>
                </a:pathLst>
              </a:custGeom>
              <a:solidFill>
                <a:srgbClr val="000000">
                  <a:alpha val="38824"/>
                </a:srgbClr>
              </a:solidFill>
            </p:spPr>
            <p:txBody>
              <a:bodyPr/>
              <a:lstStyle/>
              <a:p>
                <a:pPr defTabSz="609630"/>
                <a:endParaRPr lang="en-IN" sz="1200" dirty="0">
                  <a:solidFill>
                    <a:srgbClr val="283D7D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50" name="TextBox 51">
                <a:extLst>
                  <a:ext uri="{FF2B5EF4-FFF2-40B4-BE49-F238E27FC236}">
                    <a16:creationId xmlns:a16="http://schemas.microsoft.com/office/drawing/2014/main" id="{BC1D05C0-0E27-BDCE-17A6-E087F194DFC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42904" cy="12036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 dirty="0">
                  <a:solidFill>
                    <a:srgbClr val="283D7D"/>
                  </a:solidFill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51" name="Group 52">
              <a:extLst>
                <a:ext uri="{FF2B5EF4-FFF2-40B4-BE49-F238E27FC236}">
                  <a16:creationId xmlns:a16="http://schemas.microsoft.com/office/drawing/2014/main" id="{F07EF44E-1E25-ACA1-7EF7-2F704DBB53A9}"/>
                </a:ext>
              </a:extLst>
            </p:cNvPr>
            <p:cNvGrpSpPr/>
            <p:nvPr/>
          </p:nvGrpSpPr>
          <p:grpSpPr>
            <a:xfrm>
              <a:off x="10020300" y="5950106"/>
              <a:ext cx="2590800" cy="451557"/>
              <a:chOff x="0" y="0"/>
              <a:chExt cx="682351" cy="118929"/>
            </a:xfrm>
          </p:grpSpPr>
          <p:sp>
            <p:nvSpPr>
              <p:cNvPr id="52" name="Freeform 53">
                <a:extLst>
                  <a:ext uri="{FF2B5EF4-FFF2-40B4-BE49-F238E27FC236}">
                    <a16:creationId xmlns:a16="http://schemas.microsoft.com/office/drawing/2014/main" id="{2864D9D0-C1FF-C0A2-CF19-456F78739C2B}"/>
                  </a:ext>
                </a:extLst>
              </p:cNvPr>
              <p:cNvSpPr/>
              <p:nvPr/>
            </p:nvSpPr>
            <p:spPr>
              <a:xfrm>
                <a:off x="0" y="0"/>
                <a:ext cx="682351" cy="118929"/>
              </a:xfrm>
              <a:custGeom>
                <a:avLst/>
                <a:gdLst/>
                <a:ahLst/>
                <a:cxnLst/>
                <a:rect l="l" t="t" r="r" b="b"/>
                <a:pathLst>
                  <a:path w="682351" h="118929">
                    <a:moveTo>
                      <a:pt x="0" y="0"/>
                    </a:moveTo>
                    <a:lnTo>
                      <a:pt x="682351" y="0"/>
                    </a:lnTo>
                    <a:lnTo>
                      <a:pt x="682351" y="118929"/>
                    </a:lnTo>
                    <a:lnTo>
                      <a:pt x="0" y="11892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IN" sz="1200" dirty="0">
                  <a:solidFill>
                    <a:srgbClr val="283D7D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53" name="TextBox 54">
                <a:extLst>
                  <a:ext uri="{FF2B5EF4-FFF2-40B4-BE49-F238E27FC236}">
                    <a16:creationId xmlns:a16="http://schemas.microsoft.com/office/drawing/2014/main" id="{7955FA38-897B-E4A6-E6E9-678920E9426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682351" cy="15702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 dirty="0">
                  <a:solidFill>
                    <a:srgbClr val="283D7D"/>
                  </a:solidFill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54" name="TextBox 55">
              <a:extLst>
                <a:ext uri="{FF2B5EF4-FFF2-40B4-BE49-F238E27FC236}">
                  <a16:creationId xmlns:a16="http://schemas.microsoft.com/office/drawing/2014/main" id="{4923D693-2C0E-8CDC-EBA6-A073387522AF}"/>
                </a:ext>
              </a:extLst>
            </p:cNvPr>
            <p:cNvSpPr txBox="1"/>
            <p:nvPr/>
          </p:nvSpPr>
          <p:spPr>
            <a:xfrm>
              <a:off x="10020300" y="5318299"/>
              <a:ext cx="2590800" cy="304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735"/>
                </a:lnSpc>
              </a:pPr>
              <a:r>
                <a:rPr lang="en-US" sz="1239" b="1" dirty="0">
                  <a:solidFill>
                    <a:srgbClr val="283D7D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20% Saving on Time</a:t>
              </a:r>
            </a:p>
          </p:txBody>
        </p:sp>
        <p:sp>
          <p:nvSpPr>
            <p:cNvPr id="56" name="TextBox 57">
              <a:extLst>
                <a:ext uri="{FF2B5EF4-FFF2-40B4-BE49-F238E27FC236}">
                  <a16:creationId xmlns:a16="http://schemas.microsoft.com/office/drawing/2014/main" id="{FA1E8630-801C-758E-4CD2-115D2FD83BB3}"/>
                </a:ext>
              </a:extLst>
            </p:cNvPr>
            <p:cNvSpPr txBox="1"/>
            <p:nvPr/>
          </p:nvSpPr>
          <p:spPr>
            <a:xfrm>
              <a:off x="10896216" y="3332717"/>
              <a:ext cx="838967" cy="302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679"/>
                </a:lnSpc>
              </a:pPr>
              <a:r>
                <a:rPr lang="en-US" sz="1199" b="1" dirty="0">
                  <a:solidFill>
                    <a:srgbClr val="283D7D"/>
                  </a:solidFill>
                  <a:latin typeface="Montserrat" panose="00000500000000000000" pitchFamily="2" charset="0"/>
                  <a:ea typeface="Canva Sans Bold"/>
                  <a:cs typeface="Canva Sans Bold"/>
                  <a:sym typeface="Canva Sans Bold"/>
                </a:rPr>
                <a:t>03</a:t>
              </a:r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8BB98F7B-ECD2-0625-3A9C-CC2B7B5F6C42}"/>
                </a:ext>
              </a:extLst>
            </p:cNvPr>
            <p:cNvSpPr/>
            <p:nvPr/>
          </p:nvSpPr>
          <p:spPr>
            <a:xfrm>
              <a:off x="10943979" y="4311200"/>
              <a:ext cx="743171" cy="749305"/>
            </a:xfrm>
            <a:custGeom>
              <a:avLst/>
              <a:gdLst/>
              <a:ahLst/>
              <a:cxnLst/>
              <a:rect l="l" t="t" r="r" b="b"/>
              <a:pathLst>
                <a:path w="743171" h="749305">
                  <a:moveTo>
                    <a:pt x="0" y="0"/>
                  </a:moveTo>
                  <a:lnTo>
                    <a:pt x="743171" y="0"/>
                  </a:lnTo>
                  <a:lnTo>
                    <a:pt x="743171" y="749304"/>
                  </a:lnTo>
                  <a:lnTo>
                    <a:pt x="0" y="749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IN" sz="1200" dirty="0">
                <a:solidFill>
                  <a:srgbClr val="283D7D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79" name="TextBox 3">
            <a:extLst>
              <a:ext uri="{FF2B5EF4-FFF2-40B4-BE49-F238E27FC236}">
                <a16:creationId xmlns:a16="http://schemas.microsoft.com/office/drawing/2014/main" id="{9DF7F618-2C18-B7AF-DF57-26D9632F1EEC}"/>
              </a:ext>
            </a:extLst>
          </p:cNvPr>
          <p:cNvSpPr txBox="1"/>
          <p:nvPr/>
        </p:nvSpPr>
        <p:spPr>
          <a:xfrm>
            <a:off x="-351" y="166606"/>
            <a:ext cx="10634508" cy="1249394"/>
          </a:xfrm>
          <a:prstGeom prst="rect">
            <a:avLst/>
          </a:prstGeom>
        </p:spPr>
        <p:txBody>
          <a:bodyPr vert="horz" lIns="60960" tIns="30480" rIns="60960" bIns="30480" rtlCol="0" anchor="ctr">
            <a:normAutofit/>
          </a:bodyPr>
          <a:lstStyle/>
          <a:p>
            <a:pPr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4000" b="1" dirty="0">
                <a:solidFill>
                  <a:srgbClr val="1E3379"/>
                </a:solidFill>
                <a:latin typeface="Montserrat" panose="00000500000000000000" pitchFamily="2" charset="0"/>
                <a:sym typeface="Montserrat Bold"/>
              </a:rPr>
              <a:t>Conventional vs FabBrite Process</a:t>
            </a:r>
          </a:p>
        </p:txBody>
      </p:sp>
      <p:sp>
        <p:nvSpPr>
          <p:cNvPr id="84" name="Slide Number Placeholder 83">
            <a:extLst>
              <a:ext uri="{FF2B5EF4-FFF2-40B4-BE49-F238E27FC236}">
                <a16:creationId xmlns:a16="http://schemas.microsoft.com/office/drawing/2014/main" id="{2B011E36-7D50-905B-7C72-46B95C8B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314B-7934-984A-82FD-A06DA79BB6E8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7" grpId="0"/>
      <p:bldP spid="55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95D7E-3824-77D6-AC3A-817A982BB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C1FCBE7-D7F1-A896-887C-D7B8CAB26BF0}"/>
              </a:ext>
            </a:extLst>
          </p:cNvPr>
          <p:cNvSpPr/>
          <p:nvPr/>
        </p:nvSpPr>
        <p:spPr>
          <a:xfrm>
            <a:off x="10820738" y="166607"/>
            <a:ext cx="976393" cy="1038387"/>
          </a:xfrm>
          <a:custGeom>
            <a:avLst/>
            <a:gdLst/>
            <a:ahLst/>
            <a:cxnLst/>
            <a:rect l="l" t="t" r="r" b="b"/>
            <a:pathLst>
              <a:path w="1464590" h="1557580">
                <a:moveTo>
                  <a:pt x="0" y="0"/>
                </a:moveTo>
                <a:lnTo>
                  <a:pt x="1464591" y="0"/>
                </a:lnTo>
                <a:lnTo>
                  <a:pt x="1464591" y="1557580"/>
                </a:lnTo>
                <a:lnTo>
                  <a:pt x="0" y="1557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TextBox 3">
            <a:extLst>
              <a:ext uri="{FF2B5EF4-FFF2-40B4-BE49-F238E27FC236}">
                <a16:creationId xmlns:a16="http://schemas.microsoft.com/office/drawing/2014/main" id="{A779E410-84C5-C7CF-3C14-050B209DA301}"/>
              </a:ext>
            </a:extLst>
          </p:cNvPr>
          <p:cNvSpPr txBox="1"/>
          <p:nvPr/>
        </p:nvSpPr>
        <p:spPr>
          <a:xfrm>
            <a:off x="304800" y="153346"/>
            <a:ext cx="10634508" cy="1249394"/>
          </a:xfrm>
          <a:prstGeom prst="rect">
            <a:avLst/>
          </a:prstGeom>
        </p:spPr>
        <p:txBody>
          <a:bodyPr vert="horz" lIns="60960" tIns="30480" rIns="60960" bIns="30480" rtlCol="0" anchor="ctr">
            <a:normAutofit/>
          </a:bodyPr>
          <a:lstStyle/>
          <a:p>
            <a:pPr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4000" b="1" dirty="0">
                <a:solidFill>
                  <a:srgbClr val="1E3379"/>
                </a:solidFill>
                <a:latin typeface="Montserrat" panose="00000500000000000000" pitchFamily="2" charset="0"/>
                <a:sym typeface="Montserrat Bold"/>
              </a:rPr>
              <a:t>Value Benefits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BC806E9-E2DD-534D-7D0D-8E3E1A7AB6E1}"/>
              </a:ext>
            </a:extLst>
          </p:cNvPr>
          <p:cNvSpPr txBox="1"/>
          <p:nvPr/>
        </p:nvSpPr>
        <p:spPr>
          <a:xfrm>
            <a:off x="810985" y="1644313"/>
            <a:ext cx="426720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133" dirty="0">
                <a:solidFill>
                  <a:srgbClr val="283D7D"/>
                </a:solidFill>
                <a:latin typeface="Montserrat" panose="00000500000000000000" pitchFamily="2" charset="0"/>
              </a:rPr>
              <a:t>Simplified and Integrated Process</a:t>
            </a:r>
            <a:endParaRPr lang="en-IN" sz="2133" dirty="0">
              <a:solidFill>
                <a:srgbClr val="283D7D"/>
              </a:solidFill>
              <a:latin typeface="Montserrat" panose="000005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636EF1A-4D5D-7E8D-2A78-05EFDEE7FDB5}"/>
              </a:ext>
            </a:extLst>
          </p:cNvPr>
          <p:cNvSpPr txBox="1"/>
          <p:nvPr/>
        </p:nvSpPr>
        <p:spPr>
          <a:xfrm>
            <a:off x="6264728" y="1644313"/>
            <a:ext cx="4267200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10" indent="-190510" defTabSz="60963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283D7D"/>
                </a:solidFill>
                <a:latin typeface="Montserrat" panose="00000500000000000000" pitchFamily="2" charset="0"/>
              </a:rPr>
              <a:t>Reduction in Inventory cost</a:t>
            </a:r>
          </a:p>
          <a:p>
            <a:pPr marL="190510" indent="-190510" defTabSz="60963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283D7D"/>
                </a:solidFill>
                <a:latin typeface="Montserrat" panose="00000500000000000000" pitchFamily="2" charset="0"/>
              </a:rPr>
              <a:t>Reduction in Water, Energy and Labor cost</a:t>
            </a:r>
          </a:p>
          <a:p>
            <a:pPr marL="190510" indent="-190510" defTabSz="60963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283D7D"/>
                </a:solidFill>
                <a:latin typeface="Montserrat" panose="00000500000000000000" pitchFamily="2" charset="0"/>
              </a:rPr>
              <a:t>Reduction in Effluent load</a:t>
            </a:r>
            <a:endParaRPr lang="en-IN" sz="2133" dirty="0">
              <a:solidFill>
                <a:srgbClr val="283D7D"/>
              </a:solidFill>
              <a:latin typeface="Montserrat" panose="000005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641489C-C1CF-9E10-FC1F-3E4E0988E118}"/>
              </a:ext>
            </a:extLst>
          </p:cNvPr>
          <p:cNvSpPr txBox="1"/>
          <p:nvPr/>
        </p:nvSpPr>
        <p:spPr>
          <a:xfrm>
            <a:off x="810985" y="3303595"/>
            <a:ext cx="42672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133" dirty="0">
                <a:solidFill>
                  <a:srgbClr val="283D7D"/>
                </a:solidFill>
                <a:latin typeface="Montserrat" panose="00000500000000000000" pitchFamily="2" charset="0"/>
              </a:rPr>
              <a:t>Bio Based Product</a:t>
            </a:r>
            <a:endParaRPr lang="en-IN" sz="2133" dirty="0">
              <a:solidFill>
                <a:srgbClr val="283D7D"/>
              </a:solidFill>
              <a:latin typeface="Montserrat" panose="00000500000000000000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79F3446-6DA4-D4C8-5714-507CF07BE02E}"/>
              </a:ext>
            </a:extLst>
          </p:cNvPr>
          <p:cNvSpPr txBox="1"/>
          <p:nvPr/>
        </p:nvSpPr>
        <p:spPr>
          <a:xfrm>
            <a:off x="6264728" y="3303595"/>
            <a:ext cx="426720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10" indent="-190510" defTabSz="60963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283D7D"/>
                </a:solidFill>
                <a:latin typeface="Montserrat" panose="00000500000000000000" pitchFamily="2" charset="0"/>
              </a:rPr>
              <a:t>Sustainable solution</a:t>
            </a:r>
          </a:p>
          <a:p>
            <a:pPr marL="190510" indent="-190510" defTabSz="60963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283D7D"/>
                </a:solidFill>
                <a:latin typeface="Montserrat" panose="00000500000000000000" pitchFamily="2" charset="0"/>
              </a:rPr>
              <a:t>Safe chemistry</a:t>
            </a:r>
            <a:endParaRPr lang="en-IN" sz="2133" dirty="0">
              <a:solidFill>
                <a:srgbClr val="283D7D"/>
              </a:solidFill>
              <a:latin typeface="Montserrat" panose="00000500000000000000" pitchFamily="2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FAE2BCB-99C8-6F3C-F561-0C94234271B9}"/>
              </a:ext>
            </a:extLst>
          </p:cNvPr>
          <p:cNvSpPr txBox="1"/>
          <p:nvPr/>
        </p:nvSpPr>
        <p:spPr>
          <a:xfrm>
            <a:off x="810985" y="4386659"/>
            <a:ext cx="42672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133" dirty="0">
                <a:solidFill>
                  <a:srgbClr val="283D7D"/>
                </a:solidFill>
                <a:latin typeface="Montserrat" panose="00000500000000000000" pitchFamily="2" charset="0"/>
              </a:rPr>
              <a:t>High Fastness level</a:t>
            </a:r>
            <a:endParaRPr lang="en-IN" sz="2133" dirty="0">
              <a:solidFill>
                <a:srgbClr val="283D7D"/>
              </a:solidFill>
              <a:latin typeface="Montserrat" panose="00000500000000000000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F72070D-0AEA-200A-4131-932DF58F103C}"/>
              </a:ext>
            </a:extLst>
          </p:cNvPr>
          <p:cNvSpPr txBox="1"/>
          <p:nvPr/>
        </p:nvSpPr>
        <p:spPr>
          <a:xfrm>
            <a:off x="6264728" y="4288685"/>
            <a:ext cx="4267200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10" indent="-190510" defTabSz="60963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283D7D"/>
                </a:solidFill>
                <a:latin typeface="Montserrat" panose="00000500000000000000" pitchFamily="2" charset="0"/>
              </a:rPr>
              <a:t>Meets end consumers demands</a:t>
            </a:r>
          </a:p>
          <a:p>
            <a:pPr marL="190510" indent="-190510" defTabSz="60963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283D7D"/>
                </a:solidFill>
                <a:latin typeface="Montserrat" panose="00000500000000000000" pitchFamily="2" charset="0"/>
              </a:rPr>
              <a:t>Durability of fabric</a:t>
            </a:r>
          </a:p>
          <a:p>
            <a:pPr marL="190510" indent="-190510" defTabSz="609630">
              <a:buFont typeface="Arial" panose="020B0604020202020204" pitchFamily="34" charset="0"/>
              <a:buChar char="•"/>
            </a:pPr>
            <a:endParaRPr lang="en-IN" sz="2133" dirty="0">
              <a:solidFill>
                <a:srgbClr val="283D7D"/>
              </a:solidFill>
              <a:latin typeface="Montserrat" panose="00000500000000000000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815C7EC-212C-5083-4321-4A3B89C70F44}"/>
              </a:ext>
            </a:extLst>
          </p:cNvPr>
          <p:cNvSpPr txBox="1"/>
          <p:nvPr/>
        </p:nvSpPr>
        <p:spPr>
          <a:xfrm>
            <a:off x="810985" y="5481360"/>
            <a:ext cx="426720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133" dirty="0">
                <a:solidFill>
                  <a:srgbClr val="283D7D"/>
                </a:solidFill>
                <a:latin typeface="Montserrat" panose="00000500000000000000" pitchFamily="2" charset="0"/>
              </a:rPr>
              <a:t>Compiles with all the Certifications</a:t>
            </a:r>
            <a:endParaRPr lang="en-IN" sz="2133" dirty="0">
              <a:solidFill>
                <a:srgbClr val="283D7D"/>
              </a:solidFill>
              <a:latin typeface="Montserrat" panose="00000500000000000000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5B80784-5765-E92B-50DB-10EFDE971685}"/>
              </a:ext>
            </a:extLst>
          </p:cNvPr>
          <p:cNvSpPr txBox="1"/>
          <p:nvPr/>
        </p:nvSpPr>
        <p:spPr>
          <a:xfrm>
            <a:off x="6264728" y="5481360"/>
            <a:ext cx="4267200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10" indent="-190510" defTabSz="60963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283D7D"/>
                </a:solidFill>
                <a:latin typeface="Montserrat" panose="00000500000000000000" pitchFamily="2" charset="0"/>
              </a:rPr>
              <a:t>ZDHC gateway</a:t>
            </a:r>
          </a:p>
          <a:p>
            <a:pPr marL="190510" indent="-190510" defTabSz="60963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283D7D"/>
                </a:solidFill>
                <a:latin typeface="Montserrat" panose="00000500000000000000" pitchFamily="2" charset="0"/>
              </a:rPr>
              <a:t>GOTS complaint</a:t>
            </a:r>
          </a:p>
          <a:p>
            <a:pPr marL="190510" indent="-190510" defTabSz="609630">
              <a:buFont typeface="Arial" panose="020B0604020202020204" pitchFamily="34" charset="0"/>
              <a:buChar char="•"/>
            </a:pPr>
            <a:endParaRPr lang="en-IN" sz="2133" dirty="0">
              <a:solidFill>
                <a:srgbClr val="283D7D"/>
              </a:solidFill>
              <a:latin typeface="Montserrat" panose="00000500000000000000" pitchFamily="2" charset="0"/>
            </a:endParaRP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BAA5220-E5F8-7FAA-F13E-DC4A61C0C645}"/>
              </a:ext>
            </a:extLst>
          </p:cNvPr>
          <p:cNvCxnSpPr>
            <a:cxnSpLocks/>
          </p:cNvCxnSpPr>
          <p:nvPr/>
        </p:nvCxnSpPr>
        <p:spPr>
          <a:xfrm>
            <a:off x="810985" y="3175000"/>
            <a:ext cx="9720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CFD05B3-EA76-7155-4A54-4F19CDE06034}"/>
              </a:ext>
            </a:extLst>
          </p:cNvPr>
          <p:cNvCxnSpPr>
            <a:cxnSpLocks/>
          </p:cNvCxnSpPr>
          <p:nvPr/>
        </p:nvCxnSpPr>
        <p:spPr>
          <a:xfrm>
            <a:off x="810985" y="4021740"/>
            <a:ext cx="9720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482748C6-7B2F-D079-0926-9FBBF73E2F4F}"/>
              </a:ext>
            </a:extLst>
          </p:cNvPr>
          <p:cNvCxnSpPr>
            <a:cxnSpLocks/>
          </p:cNvCxnSpPr>
          <p:nvPr/>
        </p:nvCxnSpPr>
        <p:spPr>
          <a:xfrm>
            <a:off x="810985" y="5359400"/>
            <a:ext cx="9720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87699F-ED98-8113-007A-2C0BC9F4A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314B-7934-984A-82FD-A06DA79BB6E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6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Macintosh PowerPoint</Application>
  <PresentationFormat>Widescreen</PresentationFormat>
  <Paragraphs>81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Montserrat</vt:lpstr>
      <vt:lpstr>Montserrat Bold</vt:lpstr>
      <vt:lpstr>Segoe UI</vt:lpstr>
      <vt:lpstr>Office Theme</vt:lpstr>
      <vt:lpstr>  Simplified &amp; Integrated   Polyester Cotton Processing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Hitesh Wadher</dc:creator>
  <cp:lastModifiedBy>Hitesh Wadher</cp:lastModifiedBy>
  <cp:revision>1</cp:revision>
  <dcterms:created xsi:type="dcterms:W3CDTF">2026-04-06T09:13:22Z</dcterms:created>
  <dcterms:modified xsi:type="dcterms:W3CDTF">2026-04-06T09:13:49Z</dcterms:modified>
</cp:coreProperties>
</file>